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7"/>
  </p:notesMasterIdLst>
  <p:sldIdLst>
    <p:sldId id="365" r:id="rId2"/>
    <p:sldId id="345" r:id="rId3"/>
    <p:sldId id="346" r:id="rId4"/>
    <p:sldId id="394" r:id="rId5"/>
    <p:sldId id="278" r:id="rId6"/>
    <p:sldId id="283" r:id="rId7"/>
    <p:sldId id="347" r:id="rId8"/>
    <p:sldId id="281" r:id="rId9"/>
    <p:sldId id="280" r:id="rId10"/>
    <p:sldId id="279" r:id="rId11"/>
    <p:sldId id="348" r:id="rId12"/>
    <p:sldId id="282" r:id="rId13"/>
    <p:sldId id="372" r:id="rId14"/>
    <p:sldId id="336" r:id="rId15"/>
    <p:sldId id="392" r:id="rId16"/>
    <p:sldId id="391" r:id="rId17"/>
    <p:sldId id="338" r:id="rId18"/>
    <p:sldId id="393" r:id="rId19"/>
    <p:sldId id="339" r:id="rId20"/>
    <p:sldId id="340" r:id="rId21"/>
    <p:sldId id="341" r:id="rId22"/>
    <p:sldId id="274" r:id="rId23"/>
    <p:sldId id="275" r:id="rId24"/>
    <p:sldId id="380" r:id="rId25"/>
    <p:sldId id="263" r:id="rId26"/>
    <p:sldId id="264" r:id="rId27"/>
    <p:sldId id="265" r:id="rId28"/>
    <p:sldId id="266" r:id="rId29"/>
    <p:sldId id="342" r:id="rId30"/>
    <p:sldId id="286" r:id="rId31"/>
    <p:sldId id="357" r:id="rId32"/>
    <p:sldId id="349" r:id="rId33"/>
    <p:sldId id="350" r:id="rId34"/>
    <p:sldId id="367" r:id="rId35"/>
    <p:sldId id="368" r:id="rId36"/>
    <p:sldId id="369" r:id="rId37"/>
    <p:sldId id="370" r:id="rId38"/>
    <p:sldId id="371" r:id="rId39"/>
    <p:sldId id="351" r:id="rId40"/>
    <p:sldId id="352" r:id="rId41"/>
    <p:sldId id="353" r:id="rId42"/>
    <p:sldId id="354" r:id="rId43"/>
    <p:sldId id="355" r:id="rId44"/>
    <p:sldId id="356" r:id="rId45"/>
    <p:sldId id="358" r:id="rId46"/>
    <p:sldId id="359" r:id="rId47"/>
    <p:sldId id="360" r:id="rId48"/>
    <p:sldId id="361" r:id="rId49"/>
    <p:sldId id="294" r:id="rId50"/>
    <p:sldId id="296" r:id="rId51"/>
    <p:sldId id="362" r:id="rId52"/>
    <p:sldId id="363" r:id="rId53"/>
    <p:sldId id="295" r:id="rId54"/>
    <p:sldId id="343" r:id="rId55"/>
    <p:sldId id="395"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48" autoAdjust="0"/>
    <p:restoredTop sz="95256" autoAdjust="0"/>
  </p:normalViewPr>
  <p:slideViewPr>
    <p:cSldViewPr snapToGrid="0">
      <p:cViewPr varScale="1">
        <p:scale>
          <a:sx n="82" d="100"/>
          <a:sy n="82" d="100"/>
        </p:scale>
        <p:origin x="557" y="77"/>
      </p:cViewPr>
      <p:guideLst/>
    </p:cSldViewPr>
  </p:slideViewPr>
  <p:notesTextViewPr>
    <p:cViewPr>
      <p:scale>
        <a:sx n="1" d="1"/>
        <a:sy n="1" d="1"/>
      </p:scale>
      <p:origin x="0" y="0"/>
    </p:cViewPr>
  </p:notesTextViewPr>
  <p:sorterViewPr>
    <p:cViewPr>
      <p:scale>
        <a:sx n="100" d="100"/>
        <a:sy n="100" d="100"/>
      </p:scale>
      <p:origin x="0" y="-1735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97D6C2-D7A8-406D-8BB9-D71090B455DA}" type="datetimeFigureOut">
              <a:rPr lang="en-US" smtClean="0"/>
              <a:t>4/27/2024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3BF6F7-5B04-435F-9505-FC0BCF321309}" type="slidenum">
              <a:rPr lang="en-US" smtClean="0"/>
              <a:t>‹#›</a:t>
            </a:fld>
            <a:endParaRPr lang="en-US"/>
          </a:p>
        </p:txBody>
      </p:sp>
    </p:spTree>
    <p:extLst>
      <p:ext uri="{BB962C8B-B14F-4D97-AF65-F5344CB8AC3E}">
        <p14:creationId xmlns:p14="http://schemas.microsoft.com/office/powerpoint/2010/main" val="3971445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449D1C-7D0E-442E-B48C-E6054FC998DB}" type="slidenum">
              <a:rPr lang="en-US"/>
              <a:pPr/>
              <a:t>5</a:t>
            </a:fld>
            <a:endParaRPr lang="en-US"/>
          </a:p>
        </p:txBody>
      </p:sp>
      <p:sp>
        <p:nvSpPr>
          <p:cNvPr id="270338" name="Rectangle 2"/>
          <p:cNvSpPr>
            <a:spLocks noGrp="1" noRot="1" noChangeAspect="1" noChangeArrowheads="1" noTextEdit="1"/>
          </p:cNvSpPr>
          <p:nvPr>
            <p:ph type="sldImg"/>
          </p:nvPr>
        </p:nvSpPr>
        <p:spPr>
          <a:ln/>
        </p:spPr>
      </p:sp>
      <p:sp>
        <p:nvSpPr>
          <p:cNvPr id="27033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089646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59F021-56CC-401F-B37A-542292ECED30}" type="slidenum">
              <a:rPr lang="en-US"/>
              <a:pPr/>
              <a:t>8</a:t>
            </a:fld>
            <a:endParaRPr lang="en-US"/>
          </a:p>
        </p:txBody>
      </p:sp>
      <p:sp>
        <p:nvSpPr>
          <p:cNvPr id="313346" name="Rectangle 2"/>
          <p:cNvSpPr>
            <a:spLocks noGrp="1" noRot="1" noChangeAspect="1" noChangeArrowheads="1" noTextEdit="1"/>
          </p:cNvSpPr>
          <p:nvPr>
            <p:ph type="sldImg"/>
          </p:nvPr>
        </p:nvSpPr>
        <p:spPr>
          <a:ln/>
        </p:spPr>
      </p:sp>
      <p:sp>
        <p:nvSpPr>
          <p:cNvPr id="313347" name="Rectangle 3"/>
          <p:cNvSpPr>
            <a:spLocks noGrp="1" noChangeArrowheads="1"/>
          </p:cNvSpPr>
          <p:nvPr>
            <p:ph type="body" idx="1"/>
          </p:nvPr>
        </p:nvSpPr>
        <p:spPr/>
        <p:txBody>
          <a:bodyPr/>
          <a:lstStyle/>
          <a:p>
            <a:r>
              <a:rPr lang="en-US"/>
              <a:t>bridge </a:t>
            </a:r>
          </a:p>
          <a:p>
            <a:r>
              <a:rPr lang="en-US"/>
              <a:t> </a:t>
            </a:r>
          </a:p>
          <a:p>
            <a:r>
              <a:rPr lang="en-US"/>
              <a:t>In telecommunication networks, a bridge is a product that connects a local area network (LAN) to another local area network that uses the same protocol (for example, Ethernet or token ring). You can envision a bridge as being a device that decides whether a message from you to someone else is going to the local area network in your building or to someone on the local area network in the building across the street. A bridge examines each message on a LAN, "passing" those known to be within the same LAN, and forwarding those known to be on the other interconnected LAN (or LANs). </a:t>
            </a:r>
          </a:p>
          <a:p>
            <a:r>
              <a:rPr lang="en-US"/>
              <a:t>In bridging networks, computer or node addresses have no specific relationship to location. For this reason, messages are sent out to every address on the network and accepted only by the intended destination node. Bridges learn which addresses are on which network and develop a learning table so that subsequent messages can be forwarded to the right network. </a:t>
            </a:r>
          </a:p>
          <a:p>
            <a:endParaRPr lang="en-US"/>
          </a:p>
          <a:p>
            <a:r>
              <a:rPr lang="en-US"/>
              <a:t>Bridging networks are generally always interconnected local area networks since broadcasting every message to all possible destinations would flood a larger network with unnecessary traffic. For this reason, router networks such as the Internet use a scheme that assigns addresses to nodes so that a message or packet can be forwarded only in one general direction rather than forwarded in all directions. </a:t>
            </a:r>
          </a:p>
          <a:p>
            <a:endParaRPr lang="en-US"/>
          </a:p>
          <a:p>
            <a:r>
              <a:rPr lang="en-US"/>
              <a:t>A bridge works at the data-link (physical network) level of a network, copying a data frame from one network to the next network along the communications path. </a:t>
            </a:r>
          </a:p>
          <a:p>
            <a:endParaRPr lang="en-US"/>
          </a:p>
          <a:p>
            <a:r>
              <a:rPr lang="en-US"/>
              <a:t>A bridge is sometimes combined with a router in a product called a brouter. </a:t>
            </a:r>
          </a:p>
          <a:p>
            <a:r>
              <a:rPr lang="en-US"/>
              <a:t> </a:t>
            </a:r>
          </a:p>
          <a:p>
            <a:endParaRPr lang="en-US"/>
          </a:p>
        </p:txBody>
      </p:sp>
    </p:spTree>
    <p:extLst>
      <p:ext uri="{BB962C8B-B14F-4D97-AF65-F5344CB8AC3E}">
        <p14:creationId xmlns:p14="http://schemas.microsoft.com/office/powerpoint/2010/main" val="1833740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3BF6F7-5B04-435F-9505-FC0BCF321309}" type="slidenum">
              <a:rPr lang="en-US" smtClean="0"/>
              <a:t>47</a:t>
            </a:fld>
            <a:endParaRPr lang="en-US"/>
          </a:p>
        </p:txBody>
      </p:sp>
    </p:spTree>
    <p:extLst>
      <p:ext uri="{BB962C8B-B14F-4D97-AF65-F5344CB8AC3E}">
        <p14:creationId xmlns:p14="http://schemas.microsoft.com/office/powerpoint/2010/main" val="27281485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1F882-693F-478A-8984-70A31C52FA36}"/>
              </a:ext>
            </a:extLst>
          </p:cNvPr>
          <p:cNvSpPr>
            <a:spLocks noGrp="1"/>
          </p:cNvSpPr>
          <p:nvPr>
            <p:ph type="ctrTitle"/>
          </p:nvPr>
        </p:nvSpPr>
        <p:spPr>
          <a:xfrm>
            <a:off x="1524000" y="1122363"/>
            <a:ext cx="9144000" cy="2387600"/>
          </a:xfrm>
        </p:spPr>
        <p:txBody>
          <a:bodyPr anchor="b"/>
          <a:lstStyle>
            <a:lvl1pPr algn="ctr">
              <a:defRPr sz="6000" b="1"/>
            </a:lvl1pPr>
          </a:lstStyle>
          <a:p>
            <a:r>
              <a:rPr lang="en-US"/>
              <a:t>Click to edit Master title style</a:t>
            </a:r>
            <a:endParaRPr lang="en-US" dirty="0"/>
          </a:p>
        </p:txBody>
      </p:sp>
      <p:sp>
        <p:nvSpPr>
          <p:cNvPr id="3" name="Subtitle 2">
            <a:extLst>
              <a:ext uri="{FF2B5EF4-FFF2-40B4-BE49-F238E27FC236}">
                <a16:creationId xmlns:a16="http://schemas.microsoft.com/office/drawing/2014/main" id="{B6CAA352-33CA-4220-BE66-BFC51A1AC2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0F39838-0565-4597-98D1-CB38660DB8C1}"/>
              </a:ext>
            </a:extLst>
          </p:cNvPr>
          <p:cNvSpPr>
            <a:spLocks noGrp="1"/>
          </p:cNvSpPr>
          <p:nvPr>
            <p:ph type="dt" sz="half" idx="10"/>
          </p:nvPr>
        </p:nvSpPr>
        <p:spPr/>
        <p:txBody>
          <a:bodyPr/>
          <a:lstStyle/>
          <a:p>
            <a:fld id="{3AEF8274-FB96-49C4-9D6E-9D2C2D401B55}" type="datetime1">
              <a:rPr lang="en-US" smtClean="0"/>
              <a:t>4/27/2024</a:t>
            </a:fld>
            <a:endParaRPr lang="en-US"/>
          </a:p>
        </p:txBody>
      </p:sp>
      <p:sp>
        <p:nvSpPr>
          <p:cNvPr id="5" name="Footer Placeholder 4">
            <a:extLst>
              <a:ext uri="{FF2B5EF4-FFF2-40B4-BE49-F238E27FC236}">
                <a16:creationId xmlns:a16="http://schemas.microsoft.com/office/drawing/2014/main" id="{D4C5452D-74CB-4A3A-9D85-6CDBC21F09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530DE4-ED07-40F9-9C16-2ACC3FD215C4}"/>
              </a:ext>
            </a:extLst>
          </p:cNvPr>
          <p:cNvSpPr>
            <a:spLocks noGrp="1"/>
          </p:cNvSpPr>
          <p:nvPr>
            <p:ph type="sldNum" sz="quarter" idx="12"/>
          </p:nvPr>
        </p:nvSpPr>
        <p:spPr/>
        <p:txBody>
          <a:bodyPr/>
          <a:lstStyle/>
          <a:p>
            <a:fld id="{B74EB0F0-7D7E-412A-B235-20FE2876EE16}" type="slidenum">
              <a:rPr lang="en-US" smtClean="0"/>
              <a:t>‹#›</a:t>
            </a:fld>
            <a:endParaRPr lang="en-US"/>
          </a:p>
        </p:txBody>
      </p:sp>
      <p:pic>
        <p:nvPicPr>
          <p:cNvPr id="7" name="Picture 6">
            <a:extLst>
              <a:ext uri="{FF2B5EF4-FFF2-40B4-BE49-F238E27FC236}">
                <a16:creationId xmlns:a16="http://schemas.microsoft.com/office/drawing/2014/main" id="{96477961-878C-4ABF-BB3C-FC7EB975CA2B}"/>
              </a:ext>
            </a:extLst>
          </p:cNvPr>
          <p:cNvPicPr>
            <a:picLocks noChangeAspect="1"/>
          </p:cNvPicPr>
          <p:nvPr userDrawn="1"/>
        </p:nvPicPr>
        <p:blipFill>
          <a:blip r:embed="rId2">
            <a:lum/>
            <a:alphaModFix/>
          </a:blip>
          <a:srcRect/>
          <a:stretch>
            <a:fillRect/>
          </a:stretch>
        </p:blipFill>
        <p:spPr>
          <a:xfrm>
            <a:off x="838200" y="4734413"/>
            <a:ext cx="3160414" cy="1417595"/>
          </a:xfrm>
          <a:prstGeom prst="rect">
            <a:avLst/>
          </a:prstGeom>
          <a:noFill/>
          <a:ln>
            <a:noFill/>
          </a:ln>
        </p:spPr>
      </p:pic>
      <p:sp>
        <p:nvSpPr>
          <p:cNvPr id="8" name="Freeform: Shape 7">
            <a:extLst>
              <a:ext uri="{FF2B5EF4-FFF2-40B4-BE49-F238E27FC236}">
                <a16:creationId xmlns:a16="http://schemas.microsoft.com/office/drawing/2014/main" id="{69DA0942-36F4-44D2-989D-6FFF57252C20}"/>
              </a:ext>
            </a:extLst>
          </p:cNvPr>
          <p:cNvSpPr/>
          <p:nvPr userDrawn="1"/>
        </p:nvSpPr>
        <p:spPr>
          <a:xfrm>
            <a:off x="4038600" y="5735637"/>
            <a:ext cx="5508000" cy="741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3FAF46"/>
              </a:gs>
              <a:gs pos="100000">
                <a:srgbClr val="FFFFFF"/>
              </a:gs>
            </a:gsLst>
            <a:lin ang="2460000"/>
          </a:gradFill>
          <a:ln>
            <a:noFill/>
            <a:prstDash val="solid"/>
          </a:ln>
        </p:spPr>
        <p:txBody>
          <a:bodyPr lIns="0" tIns="0" rIns="0" bIns="0" anchor="ctr" anchorCtr="0">
            <a:noAutofit/>
          </a:bodyPr>
          <a:lstStyle/>
          <a:p>
            <a:pPr lvl="0" hangingPunct="0">
              <a:buNone/>
              <a:tabLst/>
            </a:pPr>
            <a:endParaRPr lang="en-US" sz="2400" kern="1200">
              <a:latin typeface="Liberation Serif" pitchFamily="18"/>
              <a:ea typeface="DejaVu Sans" pitchFamily="2"/>
              <a:cs typeface="DejaVu Sans" pitchFamily="2"/>
            </a:endParaRPr>
          </a:p>
        </p:txBody>
      </p:sp>
      <p:sp>
        <p:nvSpPr>
          <p:cNvPr id="9" name="Freeform: Shape 8">
            <a:extLst>
              <a:ext uri="{FF2B5EF4-FFF2-40B4-BE49-F238E27FC236}">
                <a16:creationId xmlns:a16="http://schemas.microsoft.com/office/drawing/2014/main" id="{8E773B61-1620-4E28-871B-8ED74233F20E}"/>
              </a:ext>
            </a:extLst>
          </p:cNvPr>
          <p:cNvSpPr/>
          <p:nvPr userDrawn="1"/>
        </p:nvSpPr>
        <p:spPr>
          <a:xfrm>
            <a:off x="4038600" y="5844357"/>
            <a:ext cx="5577840" cy="1656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2A6099"/>
              </a:gs>
              <a:gs pos="100000">
                <a:srgbClr val="FFFFFF"/>
              </a:gs>
            </a:gsLst>
            <a:lin ang="2460000"/>
          </a:gradFill>
          <a:ln>
            <a:noFill/>
            <a:prstDash val="solid"/>
          </a:ln>
        </p:spPr>
        <p:txBody>
          <a:bodyPr lIns="0" tIns="0" rIns="0" bIns="0" anchor="ctr" anchorCtr="0">
            <a:noAutofit/>
          </a:bodyPr>
          <a:lstStyle/>
          <a:p>
            <a:pPr lvl="0" hangingPunct="0">
              <a:buNone/>
              <a:tabLst/>
            </a:pPr>
            <a:endParaRPr lang="en-US" sz="2400" kern="1200">
              <a:latin typeface="Liberation Serif" pitchFamily="18"/>
              <a:ea typeface="DejaVu Sans" pitchFamily="2"/>
              <a:cs typeface="DejaVu Sans" pitchFamily="2"/>
            </a:endParaRPr>
          </a:p>
        </p:txBody>
      </p:sp>
    </p:spTree>
    <p:extLst>
      <p:ext uri="{BB962C8B-B14F-4D97-AF65-F5344CB8AC3E}">
        <p14:creationId xmlns:p14="http://schemas.microsoft.com/office/powerpoint/2010/main" val="2599730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7260F-7846-4DA2-BBD0-473703D85FC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355302A-B711-4343-9128-92C37D1B39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CFCB34-505D-4ADF-8490-7B551BB5994A}"/>
              </a:ext>
            </a:extLst>
          </p:cNvPr>
          <p:cNvSpPr>
            <a:spLocks noGrp="1"/>
          </p:cNvSpPr>
          <p:nvPr>
            <p:ph type="dt" sz="half" idx="10"/>
          </p:nvPr>
        </p:nvSpPr>
        <p:spPr/>
        <p:txBody>
          <a:bodyPr/>
          <a:lstStyle/>
          <a:p>
            <a:fld id="{21F265F5-8649-4246-BA7B-3CBB332E39AF}" type="datetime1">
              <a:rPr lang="en-US" smtClean="0"/>
              <a:t>4/27/2024</a:t>
            </a:fld>
            <a:endParaRPr lang="en-US"/>
          </a:p>
        </p:txBody>
      </p:sp>
      <p:sp>
        <p:nvSpPr>
          <p:cNvPr id="5" name="Footer Placeholder 4">
            <a:extLst>
              <a:ext uri="{FF2B5EF4-FFF2-40B4-BE49-F238E27FC236}">
                <a16:creationId xmlns:a16="http://schemas.microsoft.com/office/drawing/2014/main" id="{2D662B4A-18F0-4CE4-BE8E-3FBBFB8ADA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AAF3F7-B719-4619-9455-4240B45C178A}"/>
              </a:ext>
            </a:extLst>
          </p:cNvPr>
          <p:cNvSpPr>
            <a:spLocks noGrp="1"/>
          </p:cNvSpPr>
          <p:nvPr>
            <p:ph type="sldNum" sz="quarter" idx="12"/>
          </p:nvPr>
        </p:nvSpPr>
        <p:spPr/>
        <p:txBody>
          <a:bodyPr/>
          <a:lstStyle/>
          <a:p>
            <a:fld id="{B74EB0F0-7D7E-412A-B235-20FE2876EE16}" type="slidenum">
              <a:rPr lang="en-US" smtClean="0"/>
              <a:t>‹#›</a:t>
            </a:fld>
            <a:endParaRPr lang="en-US"/>
          </a:p>
        </p:txBody>
      </p:sp>
    </p:spTree>
    <p:extLst>
      <p:ext uri="{BB962C8B-B14F-4D97-AF65-F5344CB8AC3E}">
        <p14:creationId xmlns:p14="http://schemas.microsoft.com/office/powerpoint/2010/main" val="1960017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FDAE27-3070-49C5-954D-0EAB397B3B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3B4DE4-8967-4CE3-A361-E0EB941F392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809D48-57B1-4277-968B-0C26BBBCF06D}"/>
              </a:ext>
            </a:extLst>
          </p:cNvPr>
          <p:cNvSpPr>
            <a:spLocks noGrp="1"/>
          </p:cNvSpPr>
          <p:nvPr>
            <p:ph type="dt" sz="half" idx="10"/>
          </p:nvPr>
        </p:nvSpPr>
        <p:spPr/>
        <p:txBody>
          <a:bodyPr/>
          <a:lstStyle/>
          <a:p>
            <a:fld id="{E5FBC7AC-6050-4018-BA5E-91C5AD6816F9}" type="datetime1">
              <a:rPr lang="en-US" smtClean="0"/>
              <a:t>4/27/2024</a:t>
            </a:fld>
            <a:endParaRPr lang="en-US"/>
          </a:p>
        </p:txBody>
      </p:sp>
      <p:sp>
        <p:nvSpPr>
          <p:cNvPr id="5" name="Footer Placeholder 4">
            <a:extLst>
              <a:ext uri="{FF2B5EF4-FFF2-40B4-BE49-F238E27FC236}">
                <a16:creationId xmlns:a16="http://schemas.microsoft.com/office/drawing/2014/main" id="{2FEBA19C-A2FC-41C6-B98C-F8FE03B1E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CDB934-7CE4-4B97-A07F-8DAAE5CACA0E}"/>
              </a:ext>
            </a:extLst>
          </p:cNvPr>
          <p:cNvSpPr>
            <a:spLocks noGrp="1"/>
          </p:cNvSpPr>
          <p:nvPr>
            <p:ph type="sldNum" sz="quarter" idx="12"/>
          </p:nvPr>
        </p:nvSpPr>
        <p:spPr/>
        <p:txBody>
          <a:bodyPr/>
          <a:lstStyle/>
          <a:p>
            <a:fld id="{B74EB0F0-7D7E-412A-B235-20FE2876EE16}" type="slidenum">
              <a:rPr lang="en-US" smtClean="0"/>
              <a:t>‹#›</a:t>
            </a:fld>
            <a:endParaRPr lang="en-US"/>
          </a:p>
        </p:txBody>
      </p:sp>
    </p:spTree>
    <p:extLst>
      <p:ext uri="{BB962C8B-B14F-4D97-AF65-F5344CB8AC3E}">
        <p14:creationId xmlns:p14="http://schemas.microsoft.com/office/powerpoint/2010/main" val="38088879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45920" y="120240"/>
            <a:ext cx="10352640" cy="1135080"/>
          </a:xfrm>
          <a:prstGeom prst="rect">
            <a:avLst/>
          </a:prstGeom>
        </p:spPr>
        <p:txBody>
          <a:bodyPr lIns="90000" tIns="46800" rIns="90000" bIns="46800" anchor="b">
            <a:noAutofit/>
          </a:bodyPr>
          <a:lstStyle/>
          <a:p>
            <a:endParaRPr lang="en-US" sz="3600" b="0" strike="noStrike" spc="-1">
              <a:solidFill>
                <a:srgbClr val="000000"/>
              </a:solidFill>
              <a:latin typeface="Arial Black"/>
            </a:endParaRPr>
          </a:p>
        </p:txBody>
      </p:sp>
      <p:sp>
        <p:nvSpPr>
          <p:cNvPr id="9" name="PlaceHolder 2"/>
          <p:cNvSpPr>
            <a:spLocks noGrp="1"/>
          </p:cNvSpPr>
          <p:nvPr>
            <p:ph type="body"/>
          </p:nvPr>
        </p:nvSpPr>
        <p:spPr>
          <a:xfrm>
            <a:off x="609120" y="1886040"/>
            <a:ext cx="10894560" cy="4163760"/>
          </a:xfrm>
          <a:prstGeom prst="rect">
            <a:avLst/>
          </a:prstGeom>
        </p:spPr>
        <p:txBody>
          <a:bodyPr lIns="90000" tIns="46800" rIns="90000" bIns="46800">
            <a:normAutofit/>
          </a:bodyPr>
          <a:lstStyle/>
          <a:p>
            <a:endParaRPr lang="en-US" sz="3200" b="0" strike="noStrike" spc="-1">
              <a:solidFill>
                <a:srgbClr val="000000"/>
              </a:solidFill>
              <a:latin typeface="Arial"/>
            </a:endParaRPr>
          </a:p>
        </p:txBody>
      </p:sp>
    </p:spTree>
    <p:extLst>
      <p:ext uri="{BB962C8B-B14F-4D97-AF65-F5344CB8AC3E}">
        <p14:creationId xmlns:p14="http://schemas.microsoft.com/office/powerpoint/2010/main" val="41840965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454400" y="152400"/>
            <a:ext cx="8331200" cy="533400"/>
          </a:xfrm>
        </p:spPr>
        <p:txBody>
          <a:bodyPr/>
          <a:lstStyle/>
          <a:p>
            <a:r>
              <a:rPr lang="en-US"/>
              <a:t>Click to edit Master title style</a:t>
            </a:r>
          </a:p>
        </p:txBody>
      </p:sp>
      <p:sp>
        <p:nvSpPr>
          <p:cNvPr id="3" name="Table Placeholder 2"/>
          <p:cNvSpPr>
            <a:spLocks noGrp="1"/>
          </p:cNvSpPr>
          <p:nvPr>
            <p:ph type="tbl" idx="1"/>
          </p:nvPr>
        </p:nvSpPr>
        <p:spPr>
          <a:xfrm>
            <a:off x="3454400" y="1066800"/>
            <a:ext cx="8331200" cy="5029200"/>
          </a:xfrm>
        </p:spPr>
        <p:txBody>
          <a:bodyPr/>
          <a:lstStyle/>
          <a:p>
            <a:endParaRPr lang="en-US"/>
          </a:p>
        </p:txBody>
      </p:sp>
      <p:sp>
        <p:nvSpPr>
          <p:cNvPr id="4" name="Date Placeholder 3"/>
          <p:cNvSpPr>
            <a:spLocks noGrp="1"/>
          </p:cNvSpPr>
          <p:nvPr>
            <p:ph type="dt" sz="half" idx="10"/>
          </p:nvPr>
        </p:nvSpPr>
        <p:spPr>
          <a:xfrm>
            <a:off x="914400" y="4495800"/>
            <a:ext cx="2540000" cy="2209800"/>
          </a:xfrm>
        </p:spPr>
        <p:txBody>
          <a:bodyPr/>
          <a:lstStyle>
            <a:lvl1pPr>
              <a:defRPr/>
            </a:lvl1pPr>
          </a:lstStyle>
          <a:p>
            <a:endParaRPr lang="en-US"/>
          </a:p>
        </p:txBody>
      </p:sp>
      <p:sp>
        <p:nvSpPr>
          <p:cNvPr id="5" name="Footer Placeholder 4"/>
          <p:cNvSpPr>
            <a:spLocks noGrp="1"/>
          </p:cNvSpPr>
          <p:nvPr>
            <p:ph type="ftr" sz="quarter" idx="11"/>
          </p:nvPr>
        </p:nvSpPr>
        <p:spPr>
          <a:xfrm>
            <a:off x="4165600" y="6248400"/>
            <a:ext cx="3860800" cy="457200"/>
          </a:xfrm>
        </p:spPr>
        <p:txBody>
          <a:bodyPr/>
          <a:lstStyle>
            <a:lvl1pPr>
              <a:defRPr/>
            </a:lvl1pPr>
          </a:lstStyle>
          <a:p>
            <a:endParaRPr lang="en-US"/>
          </a:p>
        </p:txBody>
      </p:sp>
      <p:sp>
        <p:nvSpPr>
          <p:cNvPr id="6" name="Slide Number Placeholder 5"/>
          <p:cNvSpPr>
            <a:spLocks noGrp="1"/>
          </p:cNvSpPr>
          <p:nvPr>
            <p:ph type="sldNum" sz="quarter" idx="12"/>
          </p:nvPr>
        </p:nvSpPr>
        <p:spPr>
          <a:xfrm>
            <a:off x="8737600" y="6248400"/>
            <a:ext cx="2540000" cy="457200"/>
          </a:xfrm>
        </p:spPr>
        <p:txBody>
          <a:bodyPr/>
          <a:lstStyle>
            <a:lvl1pPr>
              <a:defRPr/>
            </a:lvl1pPr>
          </a:lstStyle>
          <a:p>
            <a:fld id="{88C3AA75-2DAC-4611-9EDB-EA53D81A5A3A}" type="slidenum">
              <a:rPr lang="en-US"/>
              <a:pPr/>
              <a:t>‹#›</a:t>
            </a:fld>
            <a:endParaRPr lang="en-US"/>
          </a:p>
        </p:txBody>
      </p:sp>
    </p:spTree>
    <p:extLst>
      <p:ext uri="{BB962C8B-B14F-4D97-AF65-F5344CB8AC3E}">
        <p14:creationId xmlns:p14="http://schemas.microsoft.com/office/powerpoint/2010/main" val="1727112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82264-13B8-4164-8A7F-01416FF8738C}"/>
              </a:ext>
            </a:extLst>
          </p:cNvPr>
          <p:cNvSpPr>
            <a:spLocks noGrp="1"/>
          </p:cNvSpPr>
          <p:nvPr>
            <p:ph type="title"/>
          </p:nvPr>
        </p:nvSpPr>
        <p:spPr>
          <a:xfrm>
            <a:off x="811820" y="518746"/>
            <a:ext cx="10515600" cy="1040058"/>
          </a:xfrm>
        </p:spPr>
        <p:txBody>
          <a:bodyPr>
            <a:normAutofit/>
          </a:bodyPr>
          <a:lstStyle>
            <a:lvl1pPr>
              <a:defRPr sz="3200" b="1">
                <a:latin typeface="+mn-lt"/>
              </a:defRPr>
            </a:lvl1pPr>
          </a:lstStyle>
          <a:p>
            <a:r>
              <a:rPr lang="en-US" dirty="0"/>
              <a:t>Click to edit Master title style</a:t>
            </a:r>
          </a:p>
        </p:txBody>
      </p:sp>
      <p:sp>
        <p:nvSpPr>
          <p:cNvPr id="3" name="Content Placeholder 2">
            <a:extLst>
              <a:ext uri="{FF2B5EF4-FFF2-40B4-BE49-F238E27FC236}">
                <a16:creationId xmlns:a16="http://schemas.microsoft.com/office/drawing/2014/main" id="{18B97401-2A02-4DA8-B694-681757FFC9CB}"/>
              </a:ext>
            </a:extLst>
          </p:cNvPr>
          <p:cNvSpPr>
            <a:spLocks noGrp="1"/>
          </p:cNvSpPr>
          <p:nvPr>
            <p:ph idx="1"/>
          </p:nvPr>
        </p:nvSpPr>
        <p:spPr>
          <a:xfrm>
            <a:off x="838200" y="1737703"/>
            <a:ext cx="10515600" cy="4351338"/>
          </a:xfrm>
        </p:spPr>
        <p:txBody>
          <a:bodyPr/>
          <a:lstStyle>
            <a:lvl1pPr>
              <a:defRPr sz="3000"/>
            </a:lvl1pPr>
            <a:lvl2pPr>
              <a:defRPr sz="28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2B9B45F-96EC-4371-AF2B-31FF780B0781}"/>
              </a:ext>
            </a:extLst>
          </p:cNvPr>
          <p:cNvSpPr>
            <a:spLocks noGrp="1"/>
          </p:cNvSpPr>
          <p:nvPr>
            <p:ph type="dt" sz="half" idx="10"/>
          </p:nvPr>
        </p:nvSpPr>
        <p:spPr/>
        <p:txBody>
          <a:bodyPr/>
          <a:lstStyle/>
          <a:p>
            <a:fld id="{B369C47C-2FC5-4798-A420-00913EF17CB0}" type="datetime1">
              <a:rPr lang="en-US" smtClean="0"/>
              <a:t>4/27/2024</a:t>
            </a:fld>
            <a:endParaRPr lang="en-US"/>
          </a:p>
        </p:txBody>
      </p:sp>
      <p:sp>
        <p:nvSpPr>
          <p:cNvPr id="5" name="Footer Placeholder 4">
            <a:extLst>
              <a:ext uri="{FF2B5EF4-FFF2-40B4-BE49-F238E27FC236}">
                <a16:creationId xmlns:a16="http://schemas.microsoft.com/office/drawing/2014/main" id="{FC1F992E-04F3-4A3A-8A5F-361AC165C1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07391C-8F35-4F56-BEAA-20B1EF748203}"/>
              </a:ext>
            </a:extLst>
          </p:cNvPr>
          <p:cNvSpPr>
            <a:spLocks noGrp="1"/>
          </p:cNvSpPr>
          <p:nvPr>
            <p:ph type="sldNum" sz="quarter" idx="12"/>
          </p:nvPr>
        </p:nvSpPr>
        <p:spPr/>
        <p:txBody>
          <a:bodyPr/>
          <a:lstStyle/>
          <a:p>
            <a:fld id="{B74EB0F0-7D7E-412A-B235-20FE2876EE16}" type="slidenum">
              <a:rPr lang="en-US" smtClean="0"/>
              <a:t>‹#›</a:t>
            </a:fld>
            <a:endParaRPr lang="en-US"/>
          </a:p>
        </p:txBody>
      </p:sp>
      <p:sp>
        <p:nvSpPr>
          <p:cNvPr id="7" name="Freeform: Shape 6">
            <a:extLst>
              <a:ext uri="{FF2B5EF4-FFF2-40B4-BE49-F238E27FC236}">
                <a16:creationId xmlns:a16="http://schemas.microsoft.com/office/drawing/2014/main" id="{3E0CBFF8-DB1E-4A21-AB54-C2C734FEBC94}"/>
              </a:ext>
            </a:extLst>
          </p:cNvPr>
          <p:cNvSpPr/>
          <p:nvPr userDrawn="1"/>
        </p:nvSpPr>
        <p:spPr>
          <a:xfrm>
            <a:off x="817688" y="1371919"/>
            <a:ext cx="9438832"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2A6099"/>
              </a:gs>
              <a:gs pos="100000">
                <a:srgbClr val="FFFFFF"/>
              </a:gs>
            </a:gsLst>
            <a:lin ang="2460000"/>
          </a:gradFill>
          <a:ln>
            <a:noFill/>
            <a:prstDash val="solid"/>
          </a:ln>
        </p:spPr>
        <p:txBody>
          <a:bodyPr lIns="0" tIns="0" rIns="0" bIns="0" anchor="ctr" anchorCtr="0">
            <a:noAutofit/>
          </a:bodyPr>
          <a:lstStyle/>
          <a:p>
            <a:pPr lvl="0" hangingPunct="0">
              <a:buNone/>
              <a:tabLst/>
            </a:pPr>
            <a:endParaRPr lang="en-US" sz="2400" kern="1200">
              <a:latin typeface="Liberation Serif" pitchFamily="18"/>
              <a:ea typeface="DejaVu Sans" pitchFamily="2"/>
              <a:cs typeface="DejaVu Sans" pitchFamily="2"/>
            </a:endParaRPr>
          </a:p>
        </p:txBody>
      </p:sp>
      <p:sp>
        <p:nvSpPr>
          <p:cNvPr id="8" name="Freeform: Shape 7">
            <a:extLst>
              <a:ext uri="{FF2B5EF4-FFF2-40B4-BE49-F238E27FC236}">
                <a16:creationId xmlns:a16="http://schemas.microsoft.com/office/drawing/2014/main" id="{084B5BFD-A347-4E0A-94EC-08CFE24459BA}"/>
              </a:ext>
            </a:extLst>
          </p:cNvPr>
          <p:cNvSpPr/>
          <p:nvPr userDrawn="1"/>
        </p:nvSpPr>
        <p:spPr>
          <a:xfrm>
            <a:off x="817688" y="1323201"/>
            <a:ext cx="9286920" cy="18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3FAF46"/>
              </a:gs>
              <a:gs pos="100000">
                <a:srgbClr val="FFFFFF"/>
              </a:gs>
            </a:gsLst>
            <a:lin ang="2460000"/>
          </a:gradFill>
          <a:ln>
            <a:noFill/>
            <a:prstDash val="solid"/>
          </a:ln>
        </p:spPr>
        <p:txBody>
          <a:bodyPr lIns="0" tIns="0" rIns="0" bIns="0" anchor="ctr" anchorCtr="0">
            <a:noAutofit/>
          </a:bodyPr>
          <a:lstStyle/>
          <a:p>
            <a:pPr lvl="0" hangingPunct="0">
              <a:buNone/>
              <a:tabLst/>
            </a:pPr>
            <a:endParaRPr lang="en-US" sz="2400" kern="1200">
              <a:latin typeface="Liberation Serif" pitchFamily="18"/>
              <a:ea typeface="DejaVu Sans" pitchFamily="2"/>
              <a:cs typeface="DejaVu Sans" pitchFamily="2"/>
            </a:endParaRPr>
          </a:p>
        </p:txBody>
      </p:sp>
      <p:pic>
        <p:nvPicPr>
          <p:cNvPr id="9" name="Picture 8">
            <a:extLst>
              <a:ext uri="{FF2B5EF4-FFF2-40B4-BE49-F238E27FC236}">
                <a16:creationId xmlns:a16="http://schemas.microsoft.com/office/drawing/2014/main" id="{890FC133-6000-42CF-95E8-D61CD9688221}"/>
              </a:ext>
            </a:extLst>
          </p:cNvPr>
          <p:cNvPicPr>
            <a:picLocks noChangeAspect="1"/>
          </p:cNvPicPr>
          <p:nvPr userDrawn="1"/>
        </p:nvPicPr>
        <p:blipFill>
          <a:blip r:embed="rId2">
            <a:lum/>
            <a:alphaModFix/>
          </a:blip>
          <a:srcRect/>
          <a:stretch>
            <a:fillRect/>
          </a:stretch>
        </p:blipFill>
        <p:spPr>
          <a:xfrm>
            <a:off x="838200" y="6356350"/>
            <a:ext cx="916559" cy="411120"/>
          </a:xfrm>
          <a:prstGeom prst="rect">
            <a:avLst/>
          </a:prstGeom>
          <a:noFill/>
          <a:ln>
            <a:noFill/>
          </a:ln>
        </p:spPr>
      </p:pic>
    </p:spTree>
    <p:extLst>
      <p:ext uri="{BB962C8B-B14F-4D97-AF65-F5344CB8AC3E}">
        <p14:creationId xmlns:p14="http://schemas.microsoft.com/office/powerpoint/2010/main" val="1400071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B89B2-B2C2-4362-8648-DDF8C6D451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C03B785-2CBD-4E6D-9B9B-78608B59AD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3BD086-3F3E-4DB4-A002-89440365C463}"/>
              </a:ext>
            </a:extLst>
          </p:cNvPr>
          <p:cNvSpPr>
            <a:spLocks noGrp="1"/>
          </p:cNvSpPr>
          <p:nvPr>
            <p:ph type="dt" sz="half" idx="10"/>
          </p:nvPr>
        </p:nvSpPr>
        <p:spPr/>
        <p:txBody>
          <a:bodyPr/>
          <a:lstStyle/>
          <a:p>
            <a:fld id="{5059CB56-5D6A-4D34-9F46-21AD4650E44A}" type="datetime1">
              <a:rPr lang="en-US" smtClean="0"/>
              <a:t>4/27/2024</a:t>
            </a:fld>
            <a:endParaRPr lang="en-US"/>
          </a:p>
        </p:txBody>
      </p:sp>
      <p:sp>
        <p:nvSpPr>
          <p:cNvPr id="5" name="Footer Placeholder 4">
            <a:extLst>
              <a:ext uri="{FF2B5EF4-FFF2-40B4-BE49-F238E27FC236}">
                <a16:creationId xmlns:a16="http://schemas.microsoft.com/office/drawing/2014/main" id="{20703831-337F-41D4-8B4C-5B82766C51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FF7CE0-3A34-4FA2-9383-CA492D92A997}"/>
              </a:ext>
            </a:extLst>
          </p:cNvPr>
          <p:cNvSpPr>
            <a:spLocks noGrp="1"/>
          </p:cNvSpPr>
          <p:nvPr>
            <p:ph type="sldNum" sz="quarter" idx="12"/>
          </p:nvPr>
        </p:nvSpPr>
        <p:spPr/>
        <p:txBody>
          <a:bodyPr/>
          <a:lstStyle/>
          <a:p>
            <a:fld id="{B74EB0F0-7D7E-412A-B235-20FE2876EE16}" type="slidenum">
              <a:rPr lang="en-US" smtClean="0"/>
              <a:t>‹#›</a:t>
            </a:fld>
            <a:endParaRPr lang="en-US"/>
          </a:p>
        </p:txBody>
      </p:sp>
    </p:spTree>
    <p:extLst>
      <p:ext uri="{BB962C8B-B14F-4D97-AF65-F5344CB8AC3E}">
        <p14:creationId xmlns:p14="http://schemas.microsoft.com/office/powerpoint/2010/main" val="3472276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4960B1-2392-42C2-934B-D56F5C87C77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CB05FC-C0AF-4DAD-9799-F04827BABA3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4A7F9C7-7038-4374-B297-8F533A91093D}"/>
              </a:ext>
            </a:extLst>
          </p:cNvPr>
          <p:cNvSpPr>
            <a:spLocks noGrp="1"/>
          </p:cNvSpPr>
          <p:nvPr>
            <p:ph type="dt" sz="half" idx="10"/>
          </p:nvPr>
        </p:nvSpPr>
        <p:spPr/>
        <p:txBody>
          <a:bodyPr/>
          <a:lstStyle/>
          <a:p>
            <a:fld id="{BEB92232-B6B0-4DD4-B0ED-E06ABF041FC6}" type="datetime1">
              <a:rPr lang="en-US" smtClean="0"/>
              <a:t>4/27/2024</a:t>
            </a:fld>
            <a:endParaRPr lang="en-US"/>
          </a:p>
        </p:txBody>
      </p:sp>
      <p:sp>
        <p:nvSpPr>
          <p:cNvPr id="6" name="Footer Placeholder 5">
            <a:extLst>
              <a:ext uri="{FF2B5EF4-FFF2-40B4-BE49-F238E27FC236}">
                <a16:creationId xmlns:a16="http://schemas.microsoft.com/office/drawing/2014/main" id="{A29CA050-8CE5-40C4-AEF8-21EF42278B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E21202-A6DB-4A09-8330-7F793D2D8605}"/>
              </a:ext>
            </a:extLst>
          </p:cNvPr>
          <p:cNvSpPr>
            <a:spLocks noGrp="1"/>
          </p:cNvSpPr>
          <p:nvPr>
            <p:ph type="sldNum" sz="quarter" idx="12"/>
          </p:nvPr>
        </p:nvSpPr>
        <p:spPr/>
        <p:txBody>
          <a:bodyPr/>
          <a:lstStyle/>
          <a:p>
            <a:fld id="{B74EB0F0-7D7E-412A-B235-20FE2876EE16}" type="slidenum">
              <a:rPr lang="en-US" smtClean="0"/>
              <a:t>‹#›</a:t>
            </a:fld>
            <a:endParaRPr lang="en-US"/>
          </a:p>
        </p:txBody>
      </p:sp>
      <p:sp>
        <p:nvSpPr>
          <p:cNvPr id="8" name="Freeform: Shape 7">
            <a:extLst>
              <a:ext uri="{FF2B5EF4-FFF2-40B4-BE49-F238E27FC236}">
                <a16:creationId xmlns:a16="http://schemas.microsoft.com/office/drawing/2014/main" id="{562688FB-17D7-4AFA-840D-AAAF7CBD9297}"/>
              </a:ext>
            </a:extLst>
          </p:cNvPr>
          <p:cNvSpPr/>
          <p:nvPr userDrawn="1"/>
        </p:nvSpPr>
        <p:spPr>
          <a:xfrm>
            <a:off x="817688" y="1371919"/>
            <a:ext cx="9438832"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2A6099"/>
              </a:gs>
              <a:gs pos="100000">
                <a:srgbClr val="FFFFFF"/>
              </a:gs>
            </a:gsLst>
            <a:lin ang="2460000"/>
          </a:gradFill>
          <a:ln>
            <a:noFill/>
            <a:prstDash val="solid"/>
          </a:ln>
        </p:spPr>
        <p:txBody>
          <a:bodyPr lIns="0" tIns="0" rIns="0" bIns="0" anchor="ctr" anchorCtr="0">
            <a:noAutofit/>
          </a:bodyPr>
          <a:lstStyle/>
          <a:p>
            <a:pPr lvl="0" hangingPunct="0">
              <a:buNone/>
              <a:tabLst/>
            </a:pPr>
            <a:endParaRPr lang="en-US" sz="2400" kern="1200">
              <a:latin typeface="Liberation Serif" pitchFamily="18"/>
              <a:ea typeface="DejaVu Sans" pitchFamily="2"/>
              <a:cs typeface="DejaVu Sans" pitchFamily="2"/>
            </a:endParaRPr>
          </a:p>
        </p:txBody>
      </p:sp>
      <p:pic>
        <p:nvPicPr>
          <p:cNvPr id="9" name="Picture 8">
            <a:extLst>
              <a:ext uri="{FF2B5EF4-FFF2-40B4-BE49-F238E27FC236}">
                <a16:creationId xmlns:a16="http://schemas.microsoft.com/office/drawing/2014/main" id="{08601543-0AA8-4775-97A3-8CB087A8733F}"/>
              </a:ext>
            </a:extLst>
          </p:cNvPr>
          <p:cNvPicPr>
            <a:picLocks noChangeAspect="1"/>
          </p:cNvPicPr>
          <p:nvPr userDrawn="1"/>
        </p:nvPicPr>
        <p:blipFill>
          <a:blip r:embed="rId2">
            <a:lum/>
            <a:alphaModFix/>
          </a:blip>
          <a:srcRect/>
          <a:stretch>
            <a:fillRect/>
          </a:stretch>
        </p:blipFill>
        <p:spPr>
          <a:xfrm>
            <a:off x="838200" y="6356350"/>
            <a:ext cx="916559" cy="411120"/>
          </a:xfrm>
          <a:prstGeom prst="rect">
            <a:avLst/>
          </a:prstGeom>
          <a:noFill/>
          <a:ln>
            <a:noFill/>
          </a:ln>
        </p:spPr>
      </p:pic>
      <p:sp>
        <p:nvSpPr>
          <p:cNvPr id="10" name="Title 1">
            <a:extLst>
              <a:ext uri="{FF2B5EF4-FFF2-40B4-BE49-F238E27FC236}">
                <a16:creationId xmlns:a16="http://schemas.microsoft.com/office/drawing/2014/main" id="{5FEBA6EA-B997-4328-A2C1-6ACD39D6F9AF}"/>
              </a:ext>
            </a:extLst>
          </p:cNvPr>
          <p:cNvSpPr>
            <a:spLocks noGrp="1"/>
          </p:cNvSpPr>
          <p:nvPr>
            <p:ph type="title"/>
          </p:nvPr>
        </p:nvSpPr>
        <p:spPr>
          <a:xfrm>
            <a:off x="811820" y="518746"/>
            <a:ext cx="10515600" cy="1040058"/>
          </a:xfrm>
        </p:spPr>
        <p:txBody>
          <a:bodyPr>
            <a:normAutofit/>
          </a:bodyPr>
          <a:lstStyle>
            <a:lvl1pPr>
              <a:defRPr sz="3200" b="1">
                <a:latin typeface="+mn-lt"/>
              </a:defRPr>
            </a:lvl1pPr>
          </a:lstStyle>
          <a:p>
            <a:r>
              <a:rPr lang="en-US" dirty="0"/>
              <a:t>Click to edit Master title style</a:t>
            </a:r>
          </a:p>
        </p:txBody>
      </p:sp>
    </p:spTree>
    <p:extLst>
      <p:ext uri="{BB962C8B-B14F-4D97-AF65-F5344CB8AC3E}">
        <p14:creationId xmlns:p14="http://schemas.microsoft.com/office/powerpoint/2010/main" val="315255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44D46-CCC5-408A-BB55-2BC721DCFF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85DA4B-C32F-4B29-8506-6CCDC1BBA3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82A693-94CA-4046-A5F2-54F4F4DE87E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F9F10C-0B83-4BD8-8433-26A864FA66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D6F767-015F-427C-AE36-937E420421E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77EE13A-7224-453B-AE40-62462481074B}"/>
              </a:ext>
            </a:extLst>
          </p:cNvPr>
          <p:cNvSpPr>
            <a:spLocks noGrp="1"/>
          </p:cNvSpPr>
          <p:nvPr>
            <p:ph type="dt" sz="half" idx="10"/>
          </p:nvPr>
        </p:nvSpPr>
        <p:spPr/>
        <p:txBody>
          <a:bodyPr/>
          <a:lstStyle/>
          <a:p>
            <a:fld id="{80C4E74C-10E2-4223-AD54-37E0383366BD}" type="datetime1">
              <a:rPr lang="en-US" smtClean="0"/>
              <a:t>4/27/2024</a:t>
            </a:fld>
            <a:endParaRPr lang="en-US"/>
          </a:p>
        </p:txBody>
      </p:sp>
      <p:sp>
        <p:nvSpPr>
          <p:cNvPr id="8" name="Footer Placeholder 7">
            <a:extLst>
              <a:ext uri="{FF2B5EF4-FFF2-40B4-BE49-F238E27FC236}">
                <a16:creationId xmlns:a16="http://schemas.microsoft.com/office/drawing/2014/main" id="{0D074E8A-678C-4BB1-B2B0-19AE552AA4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17FE1EE-B1FE-4324-B538-55848365D240}"/>
              </a:ext>
            </a:extLst>
          </p:cNvPr>
          <p:cNvSpPr>
            <a:spLocks noGrp="1"/>
          </p:cNvSpPr>
          <p:nvPr>
            <p:ph type="sldNum" sz="quarter" idx="12"/>
          </p:nvPr>
        </p:nvSpPr>
        <p:spPr/>
        <p:txBody>
          <a:bodyPr/>
          <a:lstStyle/>
          <a:p>
            <a:fld id="{B74EB0F0-7D7E-412A-B235-20FE2876EE16}" type="slidenum">
              <a:rPr lang="en-US" smtClean="0"/>
              <a:t>‹#›</a:t>
            </a:fld>
            <a:endParaRPr lang="en-US"/>
          </a:p>
        </p:txBody>
      </p:sp>
    </p:spTree>
    <p:extLst>
      <p:ext uri="{BB962C8B-B14F-4D97-AF65-F5344CB8AC3E}">
        <p14:creationId xmlns:p14="http://schemas.microsoft.com/office/powerpoint/2010/main" val="3869631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45EDD-FE7C-4FB5-A1D3-6084462431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28534A-5667-4CAC-ADBE-0F2EE28EC7C8}"/>
              </a:ext>
            </a:extLst>
          </p:cNvPr>
          <p:cNvSpPr>
            <a:spLocks noGrp="1"/>
          </p:cNvSpPr>
          <p:nvPr>
            <p:ph type="dt" sz="half" idx="10"/>
          </p:nvPr>
        </p:nvSpPr>
        <p:spPr/>
        <p:txBody>
          <a:bodyPr/>
          <a:lstStyle/>
          <a:p>
            <a:fld id="{3EA055C0-BE2F-424B-9B10-99A90BCCA0FE}" type="datetime1">
              <a:rPr lang="en-US" smtClean="0"/>
              <a:t>4/27/2024</a:t>
            </a:fld>
            <a:endParaRPr lang="en-US"/>
          </a:p>
        </p:txBody>
      </p:sp>
      <p:sp>
        <p:nvSpPr>
          <p:cNvPr id="4" name="Footer Placeholder 3">
            <a:extLst>
              <a:ext uri="{FF2B5EF4-FFF2-40B4-BE49-F238E27FC236}">
                <a16:creationId xmlns:a16="http://schemas.microsoft.com/office/drawing/2014/main" id="{5A8D44B0-109C-49A2-9026-D731CD6FCDA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EB0DE3-A520-427A-8D30-857390533F88}"/>
              </a:ext>
            </a:extLst>
          </p:cNvPr>
          <p:cNvSpPr>
            <a:spLocks noGrp="1"/>
          </p:cNvSpPr>
          <p:nvPr>
            <p:ph type="sldNum" sz="quarter" idx="12"/>
          </p:nvPr>
        </p:nvSpPr>
        <p:spPr/>
        <p:txBody>
          <a:bodyPr/>
          <a:lstStyle/>
          <a:p>
            <a:fld id="{B74EB0F0-7D7E-412A-B235-20FE2876EE16}" type="slidenum">
              <a:rPr lang="en-US" smtClean="0"/>
              <a:t>‹#›</a:t>
            </a:fld>
            <a:endParaRPr lang="en-US"/>
          </a:p>
        </p:txBody>
      </p:sp>
    </p:spTree>
    <p:extLst>
      <p:ext uri="{BB962C8B-B14F-4D97-AF65-F5344CB8AC3E}">
        <p14:creationId xmlns:p14="http://schemas.microsoft.com/office/powerpoint/2010/main" val="1674210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DF819B-C471-49CE-8E53-08E9ADB20EFC}"/>
              </a:ext>
            </a:extLst>
          </p:cNvPr>
          <p:cNvSpPr>
            <a:spLocks noGrp="1"/>
          </p:cNvSpPr>
          <p:nvPr>
            <p:ph type="dt" sz="half" idx="10"/>
          </p:nvPr>
        </p:nvSpPr>
        <p:spPr/>
        <p:txBody>
          <a:bodyPr/>
          <a:lstStyle/>
          <a:p>
            <a:fld id="{2A2A1E5F-6D3B-480A-9891-781F8B5AD344}" type="datetime1">
              <a:rPr lang="en-US" smtClean="0"/>
              <a:t>4/27/2024</a:t>
            </a:fld>
            <a:endParaRPr lang="en-US"/>
          </a:p>
        </p:txBody>
      </p:sp>
      <p:sp>
        <p:nvSpPr>
          <p:cNvPr id="3" name="Footer Placeholder 2">
            <a:extLst>
              <a:ext uri="{FF2B5EF4-FFF2-40B4-BE49-F238E27FC236}">
                <a16:creationId xmlns:a16="http://schemas.microsoft.com/office/drawing/2014/main" id="{0AEE76DF-8428-4E52-AC0E-4AF57C42E8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F123E0-429A-4323-A898-77B587362F88}"/>
              </a:ext>
            </a:extLst>
          </p:cNvPr>
          <p:cNvSpPr>
            <a:spLocks noGrp="1"/>
          </p:cNvSpPr>
          <p:nvPr>
            <p:ph type="sldNum" sz="quarter" idx="12"/>
          </p:nvPr>
        </p:nvSpPr>
        <p:spPr/>
        <p:txBody>
          <a:bodyPr/>
          <a:lstStyle/>
          <a:p>
            <a:fld id="{B74EB0F0-7D7E-412A-B235-20FE2876EE16}" type="slidenum">
              <a:rPr lang="en-US" smtClean="0"/>
              <a:t>‹#›</a:t>
            </a:fld>
            <a:endParaRPr lang="en-US"/>
          </a:p>
        </p:txBody>
      </p:sp>
    </p:spTree>
    <p:extLst>
      <p:ext uri="{BB962C8B-B14F-4D97-AF65-F5344CB8AC3E}">
        <p14:creationId xmlns:p14="http://schemas.microsoft.com/office/powerpoint/2010/main" val="2432138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7C383-8317-4CBE-8C5B-862C320EA4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CC63E2-0341-4FE3-BC8B-86D02BB389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A47640-E8A3-4266-A4AC-B3322ED1FA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9F82CC-1925-4B5E-AA06-D59FC44EA9CF}"/>
              </a:ext>
            </a:extLst>
          </p:cNvPr>
          <p:cNvSpPr>
            <a:spLocks noGrp="1"/>
          </p:cNvSpPr>
          <p:nvPr>
            <p:ph type="dt" sz="half" idx="10"/>
          </p:nvPr>
        </p:nvSpPr>
        <p:spPr/>
        <p:txBody>
          <a:bodyPr/>
          <a:lstStyle/>
          <a:p>
            <a:fld id="{9299669F-05C5-437D-973C-9CC6830D8DC9}" type="datetime1">
              <a:rPr lang="en-US" smtClean="0"/>
              <a:t>4/27/2024</a:t>
            </a:fld>
            <a:endParaRPr lang="en-US"/>
          </a:p>
        </p:txBody>
      </p:sp>
      <p:sp>
        <p:nvSpPr>
          <p:cNvPr id="6" name="Footer Placeholder 5">
            <a:extLst>
              <a:ext uri="{FF2B5EF4-FFF2-40B4-BE49-F238E27FC236}">
                <a16:creationId xmlns:a16="http://schemas.microsoft.com/office/drawing/2014/main" id="{FA3B3AA4-62F6-4610-98E0-0A9F2AA26C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B08512-1DE1-4435-829E-DFCC8CDF3759}"/>
              </a:ext>
            </a:extLst>
          </p:cNvPr>
          <p:cNvSpPr>
            <a:spLocks noGrp="1"/>
          </p:cNvSpPr>
          <p:nvPr>
            <p:ph type="sldNum" sz="quarter" idx="12"/>
          </p:nvPr>
        </p:nvSpPr>
        <p:spPr/>
        <p:txBody>
          <a:bodyPr/>
          <a:lstStyle/>
          <a:p>
            <a:fld id="{B74EB0F0-7D7E-412A-B235-20FE2876EE16}" type="slidenum">
              <a:rPr lang="en-US" smtClean="0"/>
              <a:t>‹#›</a:t>
            </a:fld>
            <a:endParaRPr lang="en-US"/>
          </a:p>
        </p:txBody>
      </p:sp>
    </p:spTree>
    <p:extLst>
      <p:ext uri="{BB962C8B-B14F-4D97-AF65-F5344CB8AC3E}">
        <p14:creationId xmlns:p14="http://schemas.microsoft.com/office/powerpoint/2010/main" val="3830409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5F271-E684-44B4-B8C8-29BA129616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F4BDEB-636D-4728-81CB-FA591C6D58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BEDDCA1-537D-4B0B-8CB1-F62D8C7739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E7F011-6E2C-4DB1-B3B2-C8998FD258CA}"/>
              </a:ext>
            </a:extLst>
          </p:cNvPr>
          <p:cNvSpPr>
            <a:spLocks noGrp="1"/>
          </p:cNvSpPr>
          <p:nvPr>
            <p:ph type="dt" sz="half" idx="10"/>
          </p:nvPr>
        </p:nvSpPr>
        <p:spPr/>
        <p:txBody>
          <a:bodyPr/>
          <a:lstStyle/>
          <a:p>
            <a:fld id="{0DC2561B-D112-41AA-A270-ABF3D5CF179B}" type="datetime1">
              <a:rPr lang="en-US" smtClean="0"/>
              <a:t>4/27/2024</a:t>
            </a:fld>
            <a:endParaRPr lang="en-US"/>
          </a:p>
        </p:txBody>
      </p:sp>
      <p:sp>
        <p:nvSpPr>
          <p:cNvPr id="6" name="Footer Placeholder 5">
            <a:extLst>
              <a:ext uri="{FF2B5EF4-FFF2-40B4-BE49-F238E27FC236}">
                <a16:creationId xmlns:a16="http://schemas.microsoft.com/office/drawing/2014/main" id="{D2C370A1-1964-4C2C-A6ED-C3C08D3D74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2D274B-AAE6-49F2-84AD-8001E2C7475D}"/>
              </a:ext>
            </a:extLst>
          </p:cNvPr>
          <p:cNvSpPr>
            <a:spLocks noGrp="1"/>
          </p:cNvSpPr>
          <p:nvPr>
            <p:ph type="sldNum" sz="quarter" idx="12"/>
          </p:nvPr>
        </p:nvSpPr>
        <p:spPr/>
        <p:txBody>
          <a:bodyPr/>
          <a:lstStyle/>
          <a:p>
            <a:fld id="{B74EB0F0-7D7E-412A-B235-20FE2876EE16}" type="slidenum">
              <a:rPr lang="en-US" smtClean="0"/>
              <a:t>‹#›</a:t>
            </a:fld>
            <a:endParaRPr lang="en-US"/>
          </a:p>
        </p:txBody>
      </p:sp>
    </p:spTree>
    <p:extLst>
      <p:ext uri="{BB962C8B-B14F-4D97-AF65-F5344CB8AC3E}">
        <p14:creationId xmlns:p14="http://schemas.microsoft.com/office/powerpoint/2010/main" val="3768047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E03A76-BA73-4FE8-99C8-85F00E2FFB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24940D-77B5-4D3F-8441-C78887D8F7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1FC9E7-48FB-4158-BAC3-93BE65F019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AF4DD6-61D7-4878-BA4B-2AE18A735097}" type="datetime1">
              <a:rPr lang="en-US" smtClean="0"/>
              <a:t>4/27/2024</a:t>
            </a:fld>
            <a:endParaRPr lang="en-US"/>
          </a:p>
        </p:txBody>
      </p:sp>
      <p:sp>
        <p:nvSpPr>
          <p:cNvPr id="5" name="Footer Placeholder 4">
            <a:extLst>
              <a:ext uri="{FF2B5EF4-FFF2-40B4-BE49-F238E27FC236}">
                <a16:creationId xmlns:a16="http://schemas.microsoft.com/office/drawing/2014/main" id="{07F808D8-56E1-4B29-97FD-5F4646390E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D0494D3-6A6D-4CF0-B7AC-0D4CF9957A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4EB0F0-7D7E-412A-B235-20FE2876EE16}" type="slidenum">
              <a:rPr lang="en-US" smtClean="0"/>
              <a:t>‹#›</a:t>
            </a:fld>
            <a:endParaRPr lang="en-US"/>
          </a:p>
        </p:txBody>
      </p:sp>
    </p:spTree>
    <p:extLst>
      <p:ext uri="{BB962C8B-B14F-4D97-AF65-F5344CB8AC3E}">
        <p14:creationId xmlns:p14="http://schemas.microsoft.com/office/powerpoint/2010/main" val="7634530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g"/><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2.xml"/><Relationship Id="rId5" Type="http://schemas.openxmlformats.org/officeDocument/2006/relationships/image" Target="../media/image45.jpg"/><Relationship Id="rId4" Type="http://schemas.openxmlformats.org/officeDocument/2006/relationships/image" Target="../media/image44.jpg"/></Relationships>
</file>

<file path=ppt/slides/_rels/slide3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4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9.jpe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eg"/><Relationship Id="rId1" Type="http://schemas.openxmlformats.org/officeDocument/2006/relationships/slideLayout" Target="../slideLayouts/slideLayout2.xml"/><Relationship Id="rId4" Type="http://schemas.openxmlformats.org/officeDocument/2006/relationships/image" Target="../media/image67.jpg"/></Relationships>
</file>

<file path=ppt/slides/_rels/slide5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3.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slideLayout" Target="../slideLayouts/slideLayout4.xml"/><Relationship Id="rId4" Type="http://schemas.openxmlformats.org/officeDocument/2006/relationships/image" Target="../media/image73.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youtube.com/watch?v=mPian6YtI1E"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gi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8BB63EF-0B15-49A8-90CF-7B07ED53FD5D}"/>
              </a:ext>
            </a:extLst>
          </p:cNvPr>
          <p:cNvSpPr txBox="1">
            <a:spLocks/>
          </p:cNvSpPr>
          <p:nvPr/>
        </p:nvSpPr>
        <p:spPr>
          <a:xfrm>
            <a:off x="1066800" y="1293813"/>
            <a:ext cx="9848850" cy="265952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3300" dirty="0">
                <a:solidFill>
                  <a:prstClr val="black"/>
                </a:solidFill>
                <a:latin typeface="Calibri" panose="020F0502020204030204"/>
              </a:rPr>
              <a:t>PUSL 2026 - </a:t>
            </a:r>
            <a:r>
              <a:rPr kumimoji="0" lang="en-US" sz="3600" b="1" i="0" u="none" strike="noStrike" kern="1200" cap="none" spc="0" normalizeH="0" baseline="0" noProof="0" dirty="0">
                <a:ln>
                  <a:noFill/>
                </a:ln>
                <a:solidFill>
                  <a:prstClr val="black"/>
                </a:solidFill>
                <a:effectLst/>
                <a:uLnTx/>
                <a:uFillTx/>
                <a:latin typeface="Calibri" panose="020F0502020204030204"/>
                <a:ea typeface="+mj-ea"/>
                <a:cs typeface="+mj-cs"/>
              </a:rPr>
              <a:t>Computer Net</a:t>
            </a:r>
            <a:r>
              <a:rPr lang="en-US" sz="3600" dirty="0">
                <a:solidFill>
                  <a:prstClr val="black"/>
                </a:solidFill>
                <a:latin typeface="Calibri" panose="020F0502020204030204"/>
              </a:rPr>
              <a:t>works</a:t>
            </a:r>
            <a:endParaRPr kumimoji="0" lang="en-US" sz="3600" b="1" i="0" u="none" strike="noStrike" kern="1200" cap="none" spc="0" normalizeH="0" baseline="0" noProof="0" dirty="0">
              <a:ln>
                <a:noFill/>
              </a:ln>
              <a:solidFill>
                <a:prstClr val="black"/>
              </a:solidFill>
              <a:effectLst/>
              <a:uLnTx/>
              <a:uFillTx/>
              <a:latin typeface="Calibri" panose="020F0502020204030204"/>
              <a:ea typeface="+mj-ea"/>
              <a:cs typeface="+mj-cs"/>
            </a:endParaRPr>
          </a:p>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2900" b="1" i="0" u="none" strike="noStrike" kern="1200" cap="none" spc="0" normalizeH="0" baseline="0" noProof="0" dirty="0">
              <a:ln>
                <a:noFill/>
              </a:ln>
              <a:solidFill>
                <a:prstClr val="black"/>
              </a:solidFill>
              <a:effectLst/>
              <a:uLnTx/>
              <a:uFillTx/>
              <a:latin typeface="Calibri" panose="020F0502020204030204"/>
              <a:ea typeface="+mj-ea"/>
              <a:cs typeface="+mj-cs"/>
            </a:endParaRP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900" b="1" i="0" u="none" strike="noStrike" kern="1200" cap="none" spc="0" normalizeH="0" baseline="0" noProof="0" dirty="0">
                <a:ln>
                  <a:noFill/>
                </a:ln>
                <a:solidFill>
                  <a:prstClr val="black"/>
                </a:solidFill>
                <a:effectLst/>
                <a:uLnTx/>
                <a:uFillTx/>
                <a:latin typeface="Calibri Light" panose="020F0302020204030204"/>
                <a:ea typeface="+mj-ea"/>
                <a:cs typeface="+mj-cs"/>
              </a:rPr>
              <a:t>Lecture </a:t>
            </a:r>
            <a:r>
              <a:rPr lang="en-US" sz="2900" dirty="0">
                <a:solidFill>
                  <a:prstClr val="black"/>
                </a:solidFill>
                <a:latin typeface="Calibri Light" panose="020F0302020204030204"/>
              </a:rPr>
              <a:t>3</a:t>
            </a:r>
            <a:r>
              <a:rPr kumimoji="0" lang="en-US" sz="2900" b="1" i="0" u="none" strike="noStrike" kern="1200" cap="none" spc="0" normalizeH="0" baseline="0" noProof="0" dirty="0">
                <a:ln>
                  <a:noFill/>
                </a:ln>
                <a:solidFill>
                  <a:prstClr val="black"/>
                </a:solidFill>
                <a:effectLst/>
                <a:uLnTx/>
                <a:uFillTx/>
                <a:latin typeface="Calibri Light" panose="020F0302020204030204"/>
                <a:ea typeface="+mj-ea"/>
                <a:cs typeface="+mj-cs"/>
              </a:rPr>
              <a:t> – Network Devices and Equipment </a:t>
            </a:r>
            <a:br>
              <a:rPr kumimoji="0" lang="en-US" sz="6000" b="1" i="0" u="none" strike="noStrike" kern="1200" cap="none" spc="0" normalizeH="0" baseline="0" noProof="0" dirty="0">
                <a:ln>
                  <a:noFill/>
                </a:ln>
                <a:solidFill>
                  <a:prstClr val="black"/>
                </a:solidFill>
                <a:effectLst/>
                <a:uLnTx/>
                <a:uFillTx/>
                <a:latin typeface="Calibri Light" panose="020F0302020204030204"/>
                <a:ea typeface="+mj-ea"/>
                <a:cs typeface="+mj-cs"/>
              </a:rPr>
            </a:br>
            <a:endParaRPr kumimoji="0" lang="en-US" sz="60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5" name="Subtitle 2">
            <a:extLst>
              <a:ext uri="{FF2B5EF4-FFF2-40B4-BE49-F238E27FC236}">
                <a16:creationId xmlns:a16="http://schemas.microsoft.com/office/drawing/2014/main" id="{596D3F27-F507-4390-BE16-5420493F33F5}"/>
              </a:ext>
            </a:extLst>
          </p:cNvPr>
          <p:cNvSpPr txBox="1">
            <a:spLocks/>
          </p:cNvSpPr>
          <p:nvPr/>
        </p:nvSpPr>
        <p:spPr>
          <a:xfrm>
            <a:off x="4172506" y="4643022"/>
            <a:ext cx="7738367" cy="1074197"/>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mn-cs"/>
              </a:rPr>
              <a:t>Chamara Disanayake</a:t>
            </a:r>
          </a:p>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Senior Lecturer</a:t>
            </a:r>
          </a:p>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Department of Network and Security</a:t>
            </a:r>
          </a:p>
        </p:txBody>
      </p:sp>
    </p:spTree>
    <p:extLst>
      <p:ext uri="{BB962C8B-B14F-4D97-AF65-F5344CB8AC3E}">
        <p14:creationId xmlns:p14="http://schemas.microsoft.com/office/powerpoint/2010/main" val="22671556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1026"/>
          <p:cNvSpPr>
            <a:spLocks noGrp="1" noChangeArrowheads="1"/>
          </p:cNvSpPr>
          <p:nvPr>
            <p:ph type="title"/>
          </p:nvPr>
        </p:nvSpPr>
        <p:spPr/>
        <p:txBody>
          <a:bodyPr/>
          <a:lstStyle/>
          <a:p>
            <a:r>
              <a:rPr lang="en-US"/>
              <a:t>Gateways</a:t>
            </a:r>
          </a:p>
        </p:txBody>
      </p:sp>
      <p:sp>
        <p:nvSpPr>
          <p:cNvPr id="254979" name="Rectangle 1027"/>
          <p:cNvSpPr>
            <a:spLocks noGrp="1" noChangeArrowheads="1"/>
          </p:cNvSpPr>
          <p:nvPr>
            <p:ph idx="1"/>
          </p:nvPr>
        </p:nvSpPr>
        <p:spPr>
          <a:xfrm>
            <a:off x="864580" y="1540189"/>
            <a:ext cx="11063260" cy="3777622"/>
          </a:xfrm>
        </p:spPr>
        <p:txBody>
          <a:bodyPr>
            <a:normAutofit/>
          </a:bodyPr>
          <a:lstStyle/>
          <a:p>
            <a:r>
              <a:rPr lang="en-US" sz="2400" dirty="0"/>
              <a:t>A gateway is a network point that acts as an entrance to another network. On the internet, in terms of routing, the network consists of gateway nodes and host nodes. </a:t>
            </a:r>
          </a:p>
          <a:p>
            <a:r>
              <a:rPr lang="en-US" sz="2400" dirty="0"/>
              <a:t>Host nodes are computer of network users and the computers that serve contents (such as Web pages).</a:t>
            </a:r>
          </a:p>
          <a:p>
            <a:r>
              <a:rPr lang="en-US" sz="2400" dirty="0"/>
              <a:t>Gateway nodes are computers that control traffic within your company’s network or at your local internet service provider (ISP)</a:t>
            </a:r>
          </a:p>
        </p:txBody>
      </p:sp>
      <p:pic>
        <p:nvPicPr>
          <p:cNvPr id="3" name="Picture 2" descr="A blue cylinder with arrows pointing to the center&#10;&#10;Description automatically generated">
            <a:extLst>
              <a:ext uri="{FF2B5EF4-FFF2-40B4-BE49-F238E27FC236}">
                <a16:creationId xmlns:a16="http://schemas.microsoft.com/office/drawing/2014/main" id="{B7A0FF57-E6D8-9EE7-1102-03A0F9CF04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1575" y="270317"/>
            <a:ext cx="1152571" cy="1288487"/>
          </a:xfrm>
          <a:prstGeom prst="rect">
            <a:avLst/>
          </a:prstGeom>
        </p:spPr>
      </p:pic>
    </p:spTree>
    <p:extLst>
      <p:ext uri="{BB962C8B-B14F-4D97-AF65-F5344CB8AC3E}">
        <p14:creationId xmlns:p14="http://schemas.microsoft.com/office/powerpoint/2010/main" val="884898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5B05D-83DE-46E9-B3B4-9E17F50409C0}"/>
              </a:ext>
            </a:extLst>
          </p:cNvPr>
          <p:cNvSpPr>
            <a:spLocks noGrp="1"/>
          </p:cNvSpPr>
          <p:nvPr>
            <p:ph type="title"/>
          </p:nvPr>
        </p:nvSpPr>
        <p:spPr/>
        <p:txBody>
          <a:bodyPr/>
          <a:lstStyle/>
          <a:p>
            <a:r>
              <a:rPr lang="en-US" dirty="0"/>
              <a:t>Router vs Gateway</a:t>
            </a:r>
          </a:p>
        </p:txBody>
      </p:sp>
      <p:pic>
        <p:nvPicPr>
          <p:cNvPr id="6" name="Content Placeholder 5" descr="Table&#10;&#10;Description automatically generated">
            <a:extLst>
              <a:ext uri="{FF2B5EF4-FFF2-40B4-BE49-F238E27FC236}">
                <a16:creationId xmlns:a16="http://schemas.microsoft.com/office/drawing/2014/main" id="{6410EAC1-8CCB-4176-88BD-08EE7D0C79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2330" y="1738313"/>
            <a:ext cx="7647340" cy="4351337"/>
          </a:xfrm>
        </p:spPr>
      </p:pic>
      <p:sp>
        <p:nvSpPr>
          <p:cNvPr id="4" name="Slide Number Placeholder 3">
            <a:extLst>
              <a:ext uri="{FF2B5EF4-FFF2-40B4-BE49-F238E27FC236}">
                <a16:creationId xmlns:a16="http://schemas.microsoft.com/office/drawing/2014/main" id="{2CEE0B0D-AC00-4D0B-8944-3742E3B718F2}"/>
              </a:ext>
            </a:extLst>
          </p:cNvPr>
          <p:cNvSpPr>
            <a:spLocks noGrp="1"/>
          </p:cNvSpPr>
          <p:nvPr>
            <p:ph type="sldNum" sz="quarter" idx="12"/>
          </p:nvPr>
        </p:nvSpPr>
        <p:spPr/>
        <p:txBody>
          <a:bodyPr/>
          <a:lstStyle/>
          <a:p>
            <a:fld id="{B74EB0F0-7D7E-412A-B235-20FE2876EE16}" type="slidenum">
              <a:rPr lang="en-US" smtClean="0"/>
              <a:t>11</a:t>
            </a:fld>
            <a:endParaRPr lang="en-US"/>
          </a:p>
        </p:txBody>
      </p:sp>
    </p:spTree>
    <p:extLst>
      <p:ext uri="{BB962C8B-B14F-4D97-AF65-F5344CB8AC3E}">
        <p14:creationId xmlns:p14="http://schemas.microsoft.com/office/powerpoint/2010/main" val="2754090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ChangeArrowheads="1"/>
          </p:cNvSpPr>
          <p:nvPr>
            <p:ph type="title"/>
          </p:nvPr>
        </p:nvSpPr>
        <p:spPr/>
        <p:txBody>
          <a:bodyPr>
            <a:normAutofit/>
          </a:bodyPr>
          <a:lstStyle/>
          <a:p>
            <a:r>
              <a:rPr lang="en-US"/>
              <a:t>What is the difference between?</a:t>
            </a:r>
          </a:p>
        </p:txBody>
      </p:sp>
      <p:sp>
        <p:nvSpPr>
          <p:cNvPr id="299011" name="Rectangle 3"/>
          <p:cNvSpPr>
            <a:spLocks noGrp="1" noChangeArrowheads="1"/>
          </p:cNvSpPr>
          <p:nvPr>
            <p:ph idx="1"/>
          </p:nvPr>
        </p:nvSpPr>
        <p:spPr>
          <a:xfrm>
            <a:off x="1097280" y="1870786"/>
            <a:ext cx="10058400" cy="4023360"/>
          </a:xfrm>
        </p:spPr>
        <p:txBody>
          <a:bodyPr>
            <a:normAutofit/>
          </a:bodyPr>
          <a:lstStyle/>
          <a:p>
            <a:pPr>
              <a:buFont typeface="Wingdings" panose="05000000000000000000" pitchFamily="2" charset="2"/>
              <a:buChar char="v"/>
            </a:pPr>
            <a:r>
              <a:rPr lang="en-US" sz="2800" dirty="0"/>
              <a:t>Bridge: device to interconnect two LANs that use the SAME logical link control protocol but may use different medium access control protocols.</a:t>
            </a:r>
          </a:p>
          <a:p>
            <a:pPr>
              <a:buFont typeface="Wingdings" panose="05000000000000000000" pitchFamily="2" charset="2"/>
              <a:buChar char="v"/>
            </a:pPr>
            <a:r>
              <a:rPr lang="en-US" sz="2800" dirty="0"/>
              <a:t>Router: device to interconnect SIMILAR networks, e.g. similar protocols and workstations and servers</a:t>
            </a:r>
          </a:p>
          <a:p>
            <a:pPr>
              <a:buFont typeface="Wingdings" panose="05000000000000000000" pitchFamily="2" charset="2"/>
              <a:buChar char="v"/>
            </a:pPr>
            <a:r>
              <a:rPr lang="en-US" sz="2800" dirty="0"/>
              <a:t>Gateway: device to interconnect two different networks with same protocols and equipment</a:t>
            </a:r>
          </a:p>
        </p:txBody>
      </p:sp>
    </p:spTree>
    <p:extLst>
      <p:ext uri="{BB962C8B-B14F-4D97-AF65-F5344CB8AC3E}">
        <p14:creationId xmlns:p14="http://schemas.microsoft.com/office/powerpoint/2010/main" val="2182378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9B5CA1-6D2C-5F3D-B3D8-B402D3D32329}"/>
              </a:ext>
            </a:extLst>
          </p:cNvPr>
          <p:cNvSpPr>
            <a:spLocks noGrp="1"/>
          </p:cNvSpPr>
          <p:nvPr>
            <p:ph type="ctrTitle"/>
          </p:nvPr>
        </p:nvSpPr>
        <p:spPr/>
        <p:txBody>
          <a:bodyPr/>
          <a:lstStyle/>
          <a:p>
            <a:r>
              <a:rPr lang="en-US" dirty="0"/>
              <a:t>Network Types</a:t>
            </a:r>
          </a:p>
        </p:txBody>
      </p:sp>
      <p:sp>
        <p:nvSpPr>
          <p:cNvPr id="6" name="Subtitle 5">
            <a:extLst>
              <a:ext uri="{FF2B5EF4-FFF2-40B4-BE49-F238E27FC236}">
                <a16:creationId xmlns:a16="http://schemas.microsoft.com/office/drawing/2014/main" id="{7D56A791-4A3A-F999-A0BF-E6412ACB363B}"/>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5C404F94-EF73-7AB6-34D2-3B785967918E}"/>
              </a:ext>
            </a:extLst>
          </p:cNvPr>
          <p:cNvSpPr>
            <a:spLocks noGrp="1"/>
          </p:cNvSpPr>
          <p:nvPr>
            <p:ph type="sldNum" sz="quarter" idx="12"/>
          </p:nvPr>
        </p:nvSpPr>
        <p:spPr/>
        <p:txBody>
          <a:bodyPr/>
          <a:lstStyle/>
          <a:p>
            <a:fld id="{B74EB0F0-7D7E-412A-B235-20FE2876EE16}" type="slidenum">
              <a:rPr lang="en-US" smtClean="0"/>
              <a:t>13</a:t>
            </a:fld>
            <a:endParaRPr lang="en-US"/>
          </a:p>
        </p:txBody>
      </p:sp>
    </p:spTree>
    <p:extLst>
      <p:ext uri="{BB962C8B-B14F-4D97-AF65-F5344CB8AC3E}">
        <p14:creationId xmlns:p14="http://schemas.microsoft.com/office/powerpoint/2010/main" val="304821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1D6DD9-78FD-4D51-8604-47115A2173B5}"/>
              </a:ext>
            </a:extLst>
          </p:cNvPr>
          <p:cNvSpPr>
            <a:spLocks noGrp="1"/>
          </p:cNvSpPr>
          <p:nvPr>
            <p:ph sz="half" idx="1"/>
          </p:nvPr>
        </p:nvSpPr>
        <p:spPr>
          <a:xfrm>
            <a:off x="838200" y="1825625"/>
            <a:ext cx="5181600" cy="4351338"/>
          </a:xfrm>
        </p:spPr>
        <p:txBody>
          <a:bodyPr>
            <a:normAutofit/>
          </a:bodyPr>
          <a:lstStyle/>
          <a:p>
            <a:r>
              <a:rPr lang="en-US" sz="2200" dirty="0"/>
              <a:t>Computer networks are commonly classified based on both their purpose and size.</a:t>
            </a:r>
          </a:p>
          <a:p>
            <a:pPr lvl="1"/>
            <a:r>
              <a:rPr lang="en-US" sz="2200" dirty="0"/>
              <a:t>Personal area network, or PAN</a:t>
            </a:r>
          </a:p>
          <a:p>
            <a:pPr lvl="1"/>
            <a:r>
              <a:rPr lang="en-US" sz="2200" dirty="0"/>
              <a:t>Local area network, or LAN</a:t>
            </a:r>
          </a:p>
          <a:p>
            <a:pPr lvl="1"/>
            <a:r>
              <a:rPr lang="en-US" sz="2200" dirty="0"/>
              <a:t>Metropolitan area network, or MAN</a:t>
            </a:r>
          </a:p>
          <a:p>
            <a:pPr lvl="1"/>
            <a:r>
              <a:rPr lang="en-US" sz="2200" dirty="0"/>
              <a:t>Wide area network, or WAN</a:t>
            </a:r>
          </a:p>
          <a:p>
            <a:r>
              <a:rPr lang="en-US" sz="2200" dirty="0"/>
              <a:t>Some of the different networks based on their main purpose are</a:t>
            </a:r>
          </a:p>
          <a:p>
            <a:pPr lvl="1"/>
            <a:r>
              <a:rPr lang="en-US" sz="2200" dirty="0"/>
              <a:t>    Storage area network, or SAN</a:t>
            </a:r>
          </a:p>
          <a:p>
            <a:pPr lvl="1"/>
            <a:r>
              <a:rPr lang="en-US" sz="2200" dirty="0"/>
              <a:t>    Enterprise private network, or EPN</a:t>
            </a:r>
          </a:p>
          <a:p>
            <a:pPr lvl="1"/>
            <a:r>
              <a:rPr lang="en-US" sz="2200" dirty="0"/>
              <a:t>    Virtual private network, or VPN</a:t>
            </a:r>
          </a:p>
          <a:p>
            <a:pPr lvl="1"/>
            <a:endParaRPr lang="en-US" sz="2200" dirty="0"/>
          </a:p>
        </p:txBody>
      </p:sp>
      <p:pic>
        <p:nvPicPr>
          <p:cNvPr id="6" name="Picture 5" descr="Diagram&#10;&#10;Description automatically generated">
            <a:extLst>
              <a:ext uri="{FF2B5EF4-FFF2-40B4-BE49-F238E27FC236}">
                <a16:creationId xmlns:a16="http://schemas.microsoft.com/office/drawing/2014/main" id="{40943306-FB86-4FA5-B4D0-E5898448B0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6040" y="1558804"/>
            <a:ext cx="5181600" cy="3186684"/>
          </a:xfrm>
          <a:prstGeom prst="rect">
            <a:avLst/>
          </a:prstGeom>
          <a:noFill/>
        </p:spPr>
      </p:pic>
      <p:sp>
        <p:nvSpPr>
          <p:cNvPr id="4" name="Slide Number Placeholder 3">
            <a:extLst>
              <a:ext uri="{FF2B5EF4-FFF2-40B4-BE49-F238E27FC236}">
                <a16:creationId xmlns:a16="http://schemas.microsoft.com/office/drawing/2014/main" id="{0D9420E6-20D7-4325-91C9-DB5ACE50B2B1}"/>
              </a:ext>
            </a:extLst>
          </p:cNvPr>
          <p:cNvSpPr>
            <a:spLocks noGrp="1"/>
          </p:cNvSpPr>
          <p:nvPr>
            <p:ph type="sldNum" sz="quarter" idx="12"/>
          </p:nvPr>
        </p:nvSpPr>
        <p:spPr>
          <a:xfrm>
            <a:off x="8610600" y="6356350"/>
            <a:ext cx="2743200" cy="365125"/>
          </a:xfrm>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B74EB0F0-7D7E-412A-B235-20FE2876EE1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624F83B-5EB2-4372-B5CD-28DC2E4C951C}"/>
              </a:ext>
            </a:extLst>
          </p:cNvPr>
          <p:cNvSpPr>
            <a:spLocks noGrp="1"/>
          </p:cNvSpPr>
          <p:nvPr>
            <p:ph type="title"/>
          </p:nvPr>
        </p:nvSpPr>
        <p:spPr>
          <a:xfrm>
            <a:off x="811820" y="518746"/>
            <a:ext cx="10515600" cy="1040058"/>
          </a:xfrm>
        </p:spPr>
        <p:txBody>
          <a:bodyPr anchor="ctr">
            <a:normAutofit/>
          </a:bodyPr>
          <a:lstStyle/>
          <a:p>
            <a:r>
              <a:rPr lang="en-US" sz="3700"/>
              <a:t>Network Categorization on Covering Area/Purpose</a:t>
            </a:r>
          </a:p>
        </p:txBody>
      </p:sp>
    </p:spTree>
    <p:extLst>
      <p:ext uri="{BB962C8B-B14F-4D97-AF65-F5344CB8AC3E}">
        <p14:creationId xmlns:p14="http://schemas.microsoft.com/office/powerpoint/2010/main" val="8207070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DD189-FEA0-4DCF-A0E4-5DFF13A29E5B}"/>
              </a:ext>
            </a:extLst>
          </p:cNvPr>
          <p:cNvSpPr>
            <a:spLocks noGrp="1"/>
          </p:cNvSpPr>
          <p:nvPr>
            <p:ph type="title"/>
          </p:nvPr>
        </p:nvSpPr>
        <p:spPr/>
        <p:txBody>
          <a:bodyPr/>
          <a:lstStyle/>
          <a:p>
            <a:r>
              <a:rPr lang="en-US" dirty="0"/>
              <a:t>Personal Area Network - PAN</a:t>
            </a:r>
          </a:p>
        </p:txBody>
      </p:sp>
      <p:sp>
        <p:nvSpPr>
          <p:cNvPr id="3" name="Content Placeholder 2">
            <a:extLst>
              <a:ext uri="{FF2B5EF4-FFF2-40B4-BE49-F238E27FC236}">
                <a16:creationId xmlns:a16="http://schemas.microsoft.com/office/drawing/2014/main" id="{95499000-8E10-41FB-832E-9C3F3CE7B0E9}"/>
              </a:ext>
            </a:extLst>
          </p:cNvPr>
          <p:cNvSpPr>
            <a:spLocks noGrp="1"/>
          </p:cNvSpPr>
          <p:nvPr>
            <p:ph idx="1"/>
          </p:nvPr>
        </p:nvSpPr>
        <p:spPr/>
        <p:txBody>
          <a:bodyPr>
            <a:normAutofit lnSpcReduction="10000"/>
          </a:bodyPr>
          <a:lstStyle/>
          <a:p>
            <a:r>
              <a:rPr lang="en-US" dirty="0"/>
              <a:t>A personal area network, or PAN, is a computer network organized around an individual person within a single building.</a:t>
            </a:r>
          </a:p>
          <a:p>
            <a:pPr lvl="1"/>
            <a:r>
              <a:rPr lang="en-US" dirty="0"/>
              <a:t>A typical PAN would include one or more computers, telephones, peripheral devices, video game consoles and other personal entertainment devices. </a:t>
            </a:r>
          </a:p>
          <a:p>
            <a:pPr lvl="1"/>
            <a:r>
              <a:rPr lang="en-US" dirty="0"/>
              <a:t>Normally PAN connection media is Wireless, hence the PAN is considered as WPAN</a:t>
            </a:r>
          </a:p>
          <a:p>
            <a:pPr lvl="1"/>
            <a:r>
              <a:rPr lang="en-US" dirty="0"/>
              <a:t>Connection Technologies</a:t>
            </a:r>
          </a:p>
          <a:p>
            <a:pPr lvl="2"/>
            <a:r>
              <a:rPr lang="en-US" dirty="0"/>
              <a:t>Bluetooth</a:t>
            </a:r>
          </a:p>
          <a:p>
            <a:pPr lvl="2"/>
            <a:r>
              <a:rPr lang="en-US" dirty="0"/>
              <a:t>ZigBee</a:t>
            </a:r>
          </a:p>
          <a:p>
            <a:pPr lvl="2"/>
            <a:r>
              <a:rPr lang="en-US" dirty="0" err="1"/>
              <a:t>Wifi</a:t>
            </a:r>
            <a:endParaRPr lang="en-US" dirty="0"/>
          </a:p>
        </p:txBody>
      </p:sp>
      <p:sp>
        <p:nvSpPr>
          <p:cNvPr id="4" name="Slide Number Placeholder 3">
            <a:extLst>
              <a:ext uri="{FF2B5EF4-FFF2-40B4-BE49-F238E27FC236}">
                <a16:creationId xmlns:a16="http://schemas.microsoft.com/office/drawing/2014/main" id="{D440591D-EE20-4386-99D0-8438FA2D69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4EB0F0-7D7E-412A-B235-20FE2876EE1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1" name="Picture 10" descr="Diagram, engineering drawing&#10;&#10;Description automatically generated">
            <a:extLst>
              <a:ext uri="{FF2B5EF4-FFF2-40B4-BE49-F238E27FC236}">
                <a16:creationId xmlns:a16="http://schemas.microsoft.com/office/drawing/2014/main" id="{D5501ABF-1CB3-4601-BC6B-C759DECF80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9014" y="4547235"/>
            <a:ext cx="3028406" cy="2174240"/>
          </a:xfrm>
          <a:prstGeom prst="rect">
            <a:avLst/>
          </a:prstGeom>
        </p:spPr>
      </p:pic>
    </p:spTree>
    <p:extLst>
      <p:ext uri="{BB962C8B-B14F-4D97-AF65-F5344CB8AC3E}">
        <p14:creationId xmlns:p14="http://schemas.microsoft.com/office/powerpoint/2010/main" val="1194192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8C9D2-D584-1D4F-9048-82405A37312A}"/>
              </a:ext>
            </a:extLst>
          </p:cNvPr>
          <p:cNvSpPr>
            <a:spLocks noGrp="1"/>
          </p:cNvSpPr>
          <p:nvPr>
            <p:ph type="title"/>
          </p:nvPr>
        </p:nvSpPr>
        <p:spPr/>
        <p:txBody>
          <a:bodyPr/>
          <a:lstStyle/>
          <a:p>
            <a:r>
              <a:rPr lang="en-US" dirty="0"/>
              <a:t>Real Implementation of PAN</a:t>
            </a:r>
          </a:p>
        </p:txBody>
      </p:sp>
      <p:sp>
        <p:nvSpPr>
          <p:cNvPr id="3" name="Content Placeholder 2">
            <a:extLst>
              <a:ext uri="{FF2B5EF4-FFF2-40B4-BE49-F238E27FC236}">
                <a16:creationId xmlns:a16="http://schemas.microsoft.com/office/drawing/2014/main" id="{79E6355C-15EE-65CE-2A24-FBCD2D242957}"/>
              </a:ext>
            </a:extLst>
          </p:cNvPr>
          <p:cNvSpPr>
            <a:spLocks noGrp="1"/>
          </p:cNvSpPr>
          <p:nvPr>
            <p:ph idx="1"/>
          </p:nvPr>
        </p:nvSpPr>
        <p:spPr/>
        <p:txBody>
          <a:bodyPr/>
          <a:lstStyle/>
          <a:p>
            <a:r>
              <a:rPr lang="en-US" dirty="0"/>
              <a:t>This could be inside a residence. </a:t>
            </a:r>
          </a:p>
          <a:p>
            <a:r>
              <a:rPr lang="en-US" dirty="0"/>
              <a:t>A typical PAN would include a Laptop computers, mobile phone, headset, video game consoles and other personal entertainment devices. </a:t>
            </a:r>
          </a:p>
          <a:p>
            <a:r>
              <a:rPr lang="en-US" dirty="0"/>
              <a:t>Connection media would be Wireless Technology</a:t>
            </a:r>
          </a:p>
          <a:p>
            <a:pPr lvl="1"/>
            <a:r>
              <a:rPr lang="en-US" dirty="0"/>
              <a:t>Wi-Fi</a:t>
            </a:r>
          </a:p>
          <a:p>
            <a:pPr lvl="1"/>
            <a:r>
              <a:rPr lang="en-US" dirty="0"/>
              <a:t>BT</a:t>
            </a:r>
          </a:p>
          <a:p>
            <a:endParaRPr lang="en-US" dirty="0"/>
          </a:p>
        </p:txBody>
      </p:sp>
      <p:sp>
        <p:nvSpPr>
          <p:cNvPr id="4" name="Slide Number Placeholder 3">
            <a:extLst>
              <a:ext uri="{FF2B5EF4-FFF2-40B4-BE49-F238E27FC236}">
                <a16:creationId xmlns:a16="http://schemas.microsoft.com/office/drawing/2014/main" id="{604275D4-F654-DA31-6010-782B54021C68}"/>
              </a:ext>
            </a:extLst>
          </p:cNvPr>
          <p:cNvSpPr>
            <a:spLocks noGrp="1"/>
          </p:cNvSpPr>
          <p:nvPr>
            <p:ph type="sldNum" sz="quarter" idx="12"/>
          </p:nvPr>
        </p:nvSpPr>
        <p:spPr/>
        <p:txBody>
          <a:bodyPr/>
          <a:lstStyle/>
          <a:p>
            <a:fld id="{B74EB0F0-7D7E-412A-B235-20FE2876EE16}" type="slidenum">
              <a:rPr lang="en-US" smtClean="0"/>
              <a:t>16</a:t>
            </a:fld>
            <a:endParaRPr lang="en-US"/>
          </a:p>
        </p:txBody>
      </p:sp>
      <p:pic>
        <p:nvPicPr>
          <p:cNvPr id="5" name="Picture 4" descr="A picture containing text, indoor, electronics&#10;&#10;Description automatically generated">
            <a:extLst>
              <a:ext uri="{FF2B5EF4-FFF2-40B4-BE49-F238E27FC236}">
                <a16:creationId xmlns:a16="http://schemas.microsoft.com/office/drawing/2014/main" id="{81460487-72E3-1F30-C3EC-B1E0A34E1D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2151" y="4150905"/>
            <a:ext cx="3191352" cy="2117035"/>
          </a:xfrm>
          <a:prstGeom prst="rect">
            <a:avLst/>
          </a:prstGeom>
        </p:spPr>
      </p:pic>
    </p:spTree>
    <p:extLst>
      <p:ext uri="{BB962C8B-B14F-4D97-AF65-F5344CB8AC3E}">
        <p14:creationId xmlns:p14="http://schemas.microsoft.com/office/powerpoint/2010/main" val="2797155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492D9-AE75-436A-BACB-96412F115E45}"/>
              </a:ext>
            </a:extLst>
          </p:cNvPr>
          <p:cNvSpPr>
            <a:spLocks noGrp="1"/>
          </p:cNvSpPr>
          <p:nvPr>
            <p:ph type="title"/>
          </p:nvPr>
        </p:nvSpPr>
        <p:spPr/>
        <p:txBody>
          <a:bodyPr/>
          <a:lstStyle/>
          <a:p>
            <a:r>
              <a:rPr lang="en-US" dirty="0">
                <a:highlight>
                  <a:srgbClr val="FFFF00"/>
                </a:highlight>
              </a:rPr>
              <a:t>Local Area Network – LAN </a:t>
            </a:r>
          </a:p>
        </p:txBody>
      </p:sp>
      <p:sp>
        <p:nvSpPr>
          <p:cNvPr id="3" name="Content Placeholder 2">
            <a:extLst>
              <a:ext uri="{FF2B5EF4-FFF2-40B4-BE49-F238E27FC236}">
                <a16:creationId xmlns:a16="http://schemas.microsoft.com/office/drawing/2014/main" id="{74B9A8FD-883D-4078-BC5E-1A98CF3CD337}"/>
              </a:ext>
            </a:extLst>
          </p:cNvPr>
          <p:cNvSpPr>
            <a:spLocks noGrp="1"/>
          </p:cNvSpPr>
          <p:nvPr>
            <p:ph idx="1"/>
          </p:nvPr>
        </p:nvSpPr>
        <p:spPr/>
        <p:txBody>
          <a:bodyPr>
            <a:normAutofit/>
          </a:bodyPr>
          <a:lstStyle/>
          <a:p>
            <a:r>
              <a:rPr lang="en-US" sz="2800" dirty="0"/>
              <a:t>A Local Area Network (LAN) is a group of computer and peripheral devices which are connected in a limited area such as school, laboratory, home, and office building. </a:t>
            </a:r>
          </a:p>
          <a:p>
            <a:pPr lvl="1"/>
            <a:r>
              <a:rPr lang="en-US" sz="2400" dirty="0"/>
              <a:t>It is a widely useful network for sharing resources like files, printers, games, and other application. The simplest type of LAN network is to connect computers and a printer in someone’s home or office. </a:t>
            </a:r>
          </a:p>
          <a:p>
            <a:pPr lvl="1"/>
            <a:r>
              <a:rPr lang="en-US" sz="2400" dirty="0"/>
              <a:t>In general, LAN will be used as one type of transmission medium. It is a network which consists of less than 5000 interconnected devices across several buildings.</a:t>
            </a:r>
          </a:p>
        </p:txBody>
      </p:sp>
      <p:sp>
        <p:nvSpPr>
          <p:cNvPr id="4" name="Slide Number Placeholder 3">
            <a:extLst>
              <a:ext uri="{FF2B5EF4-FFF2-40B4-BE49-F238E27FC236}">
                <a16:creationId xmlns:a16="http://schemas.microsoft.com/office/drawing/2014/main" id="{F545965A-79BA-444C-A64A-A6CCC0EFF62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4EB0F0-7D7E-412A-B235-20FE2876EE1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descr="A picture containing microscope, worktable&#10;&#10;Description automatically generated">
            <a:extLst>
              <a:ext uri="{FF2B5EF4-FFF2-40B4-BE49-F238E27FC236}">
                <a16:creationId xmlns:a16="http://schemas.microsoft.com/office/drawing/2014/main" id="{3F5C78A6-126E-4675-9BF6-8ABC98A508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1601" y="4753767"/>
            <a:ext cx="3002280" cy="2122707"/>
          </a:xfrm>
          <a:prstGeom prst="rect">
            <a:avLst/>
          </a:prstGeom>
        </p:spPr>
      </p:pic>
    </p:spTree>
    <p:extLst>
      <p:ext uri="{BB962C8B-B14F-4D97-AF65-F5344CB8AC3E}">
        <p14:creationId xmlns:p14="http://schemas.microsoft.com/office/powerpoint/2010/main" val="1525165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Diagram&#10;&#10;Description automatically generated">
            <a:extLst>
              <a:ext uri="{FF2B5EF4-FFF2-40B4-BE49-F238E27FC236}">
                <a16:creationId xmlns:a16="http://schemas.microsoft.com/office/drawing/2014/main" id="{B67AFEB0-14D1-2D55-26C3-8743DCC8BC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3982" y="3036911"/>
            <a:ext cx="6667500" cy="3810000"/>
          </a:xfrm>
          <a:prstGeom prst="rect">
            <a:avLst/>
          </a:prstGeom>
        </p:spPr>
      </p:pic>
      <p:sp>
        <p:nvSpPr>
          <p:cNvPr id="2" name="Title 1">
            <a:extLst>
              <a:ext uri="{FF2B5EF4-FFF2-40B4-BE49-F238E27FC236}">
                <a16:creationId xmlns:a16="http://schemas.microsoft.com/office/drawing/2014/main" id="{E8BBABA4-2F79-EA4D-CB52-977690A37C48}"/>
              </a:ext>
            </a:extLst>
          </p:cNvPr>
          <p:cNvSpPr>
            <a:spLocks noGrp="1"/>
          </p:cNvSpPr>
          <p:nvPr>
            <p:ph type="title"/>
          </p:nvPr>
        </p:nvSpPr>
        <p:spPr/>
        <p:txBody>
          <a:bodyPr/>
          <a:lstStyle/>
          <a:p>
            <a:r>
              <a:rPr lang="en-US" dirty="0"/>
              <a:t>Components of a LAN</a:t>
            </a:r>
          </a:p>
        </p:txBody>
      </p:sp>
      <p:sp>
        <p:nvSpPr>
          <p:cNvPr id="3" name="Content Placeholder 2">
            <a:extLst>
              <a:ext uri="{FF2B5EF4-FFF2-40B4-BE49-F238E27FC236}">
                <a16:creationId xmlns:a16="http://schemas.microsoft.com/office/drawing/2014/main" id="{57ACA91C-D7CF-CAA7-6C1A-61FCB5D6D858}"/>
              </a:ext>
            </a:extLst>
          </p:cNvPr>
          <p:cNvSpPr>
            <a:spLocks noGrp="1"/>
          </p:cNvSpPr>
          <p:nvPr>
            <p:ph idx="1"/>
          </p:nvPr>
        </p:nvSpPr>
        <p:spPr/>
        <p:txBody>
          <a:bodyPr>
            <a:normAutofit fontScale="92500" lnSpcReduction="10000"/>
          </a:bodyPr>
          <a:lstStyle/>
          <a:p>
            <a:r>
              <a:rPr lang="en-US" dirty="0"/>
              <a:t>End devices</a:t>
            </a:r>
          </a:p>
          <a:p>
            <a:pPr lvl="1"/>
            <a:r>
              <a:rPr lang="en-US" dirty="0"/>
              <a:t>Users’ devices, Sensors, Video/Audio devices</a:t>
            </a:r>
          </a:p>
          <a:p>
            <a:r>
              <a:rPr lang="en-US" dirty="0"/>
              <a:t>Connection Media</a:t>
            </a:r>
          </a:p>
          <a:p>
            <a:pPr lvl="1"/>
            <a:r>
              <a:rPr lang="en-US" dirty="0"/>
              <a:t>Guided media</a:t>
            </a:r>
          </a:p>
          <a:p>
            <a:pPr lvl="1"/>
            <a:r>
              <a:rPr lang="en-US" dirty="0"/>
              <a:t>Unguided media</a:t>
            </a:r>
          </a:p>
          <a:p>
            <a:r>
              <a:rPr lang="en-US" dirty="0"/>
              <a:t>Intermediate Devices</a:t>
            </a:r>
          </a:p>
          <a:p>
            <a:pPr lvl="1"/>
            <a:r>
              <a:rPr lang="en-US" dirty="0"/>
              <a:t>Active Devices – Access points, Switches</a:t>
            </a:r>
          </a:p>
          <a:p>
            <a:pPr lvl="1"/>
            <a:r>
              <a:rPr lang="en-US" dirty="0"/>
              <a:t>Passive Devices – Patch panels, Sockets</a:t>
            </a:r>
          </a:p>
          <a:p>
            <a:r>
              <a:rPr lang="en-US" dirty="0"/>
              <a:t>Core Network and External Connections</a:t>
            </a:r>
          </a:p>
          <a:p>
            <a:pPr lvl="1"/>
            <a:r>
              <a:rPr lang="en-US" dirty="0"/>
              <a:t>Network Servers, Routers, Internet Links</a:t>
            </a:r>
          </a:p>
        </p:txBody>
      </p:sp>
      <p:sp>
        <p:nvSpPr>
          <p:cNvPr id="4" name="Slide Number Placeholder 3">
            <a:extLst>
              <a:ext uri="{FF2B5EF4-FFF2-40B4-BE49-F238E27FC236}">
                <a16:creationId xmlns:a16="http://schemas.microsoft.com/office/drawing/2014/main" id="{3D330DC3-1D22-993E-4DD1-D5207F1704BB}"/>
              </a:ext>
            </a:extLst>
          </p:cNvPr>
          <p:cNvSpPr>
            <a:spLocks noGrp="1"/>
          </p:cNvSpPr>
          <p:nvPr>
            <p:ph type="sldNum" sz="quarter" idx="12"/>
          </p:nvPr>
        </p:nvSpPr>
        <p:spPr/>
        <p:txBody>
          <a:bodyPr/>
          <a:lstStyle/>
          <a:p>
            <a:fld id="{B74EB0F0-7D7E-412A-B235-20FE2876EE16}" type="slidenum">
              <a:rPr lang="en-US" smtClean="0"/>
              <a:t>18</a:t>
            </a:fld>
            <a:endParaRPr lang="en-US"/>
          </a:p>
        </p:txBody>
      </p:sp>
      <p:pic>
        <p:nvPicPr>
          <p:cNvPr id="6" name="Picture 4" descr="Image result for what is a network cables">
            <a:extLst>
              <a:ext uri="{FF2B5EF4-FFF2-40B4-BE49-F238E27FC236}">
                <a16:creationId xmlns:a16="http://schemas.microsoft.com/office/drawing/2014/main" id="{B6C1F33B-2448-DB1B-141D-3316079C12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2200" y="1712160"/>
            <a:ext cx="1301196" cy="6766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what is a network adaptor wifi">
            <a:extLst>
              <a:ext uri="{FF2B5EF4-FFF2-40B4-BE49-F238E27FC236}">
                <a16:creationId xmlns:a16="http://schemas.microsoft.com/office/drawing/2014/main" id="{45B7D754-EF0C-AD89-157C-62D1838C81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1432" y="596537"/>
            <a:ext cx="1489168" cy="148916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network switch">
            <a:extLst>
              <a:ext uri="{FF2B5EF4-FFF2-40B4-BE49-F238E27FC236}">
                <a16:creationId xmlns:a16="http://schemas.microsoft.com/office/drawing/2014/main" id="{731A6454-F64F-BFCE-0C5D-FB3AF8F664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77732" y="1486084"/>
            <a:ext cx="1054526" cy="10545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network switch">
            <a:extLst>
              <a:ext uri="{FF2B5EF4-FFF2-40B4-BE49-F238E27FC236}">
                <a16:creationId xmlns:a16="http://schemas.microsoft.com/office/drawing/2014/main" id="{A3B6A04A-EA5E-F7DD-5B01-CCD60043FD4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 t="33252" r="-2090" b="29770"/>
          <a:stretch/>
        </p:blipFill>
        <p:spPr bwMode="auto">
          <a:xfrm>
            <a:off x="9450076" y="989783"/>
            <a:ext cx="2586636" cy="702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5095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71F06-8D19-47D3-8FE1-117AAB3E452B}"/>
              </a:ext>
            </a:extLst>
          </p:cNvPr>
          <p:cNvSpPr>
            <a:spLocks noGrp="1"/>
          </p:cNvSpPr>
          <p:nvPr>
            <p:ph type="title"/>
          </p:nvPr>
        </p:nvSpPr>
        <p:spPr/>
        <p:txBody>
          <a:bodyPr/>
          <a:lstStyle/>
          <a:p>
            <a:r>
              <a:rPr lang="en-US" dirty="0"/>
              <a:t>Advantages of LAN</a:t>
            </a:r>
          </a:p>
        </p:txBody>
      </p:sp>
      <p:sp>
        <p:nvSpPr>
          <p:cNvPr id="3" name="Content Placeholder 2">
            <a:extLst>
              <a:ext uri="{FF2B5EF4-FFF2-40B4-BE49-F238E27FC236}">
                <a16:creationId xmlns:a16="http://schemas.microsoft.com/office/drawing/2014/main" id="{1B18EC58-7324-46BA-B821-F12E819E08A3}"/>
              </a:ext>
            </a:extLst>
          </p:cNvPr>
          <p:cNvSpPr>
            <a:spLocks noGrp="1"/>
          </p:cNvSpPr>
          <p:nvPr>
            <p:ph idx="1"/>
          </p:nvPr>
        </p:nvSpPr>
        <p:spPr/>
        <p:txBody>
          <a:bodyPr/>
          <a:lstStyle/>
          <a:p>
            <a:r>
              <a:rPr lang="en-US" dirty="0"/>
              <a:t>Information Sharing and Resource Sharing</a:t>
            </a:r>
          </a:p>
          <a:p>
            <a:endParaRPr lang="en-US" dirty="0"/>
          </a:p>
          <a:p>
            <a:endParaRPr lang="en-US" dirty="0"/>
          </a:p>
          <a:p>
            <a:endParaRPr lang="en-US" dirty="0"/>
          </a:p>
          <a:p>
            <a:endParaRPr lang="en-US" dirty="0"/>
          </a:p>
          <a:p>
            <a:endParaRPr lang="en-US" dirty="0"/>
          </a:p>
          <a:p>
            <a:r>
              <a:rPr lang="en-US" dirty="0"/>
              <a:t>Disadvantages</a:t>
            </a:r>
          </a:p>
        </p:txBody>
      </p:sp>
      <p:sp>
        <p:nvSpPr>
          <p:cNvPr id="4" name="Slide Number Placeholder 3">
            <a:extLst>
              <a:ext uri="{FF2B5EF4-FFF2-40B4-BE49-F238E27FC236}">
                <a16:creationId xmlns:a16="http://schemas.microsoft.com/office/drawing/2014/main" id="{29A94B8D-4B8D-478C-BFED-432B797C4C6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4EB0F0-7D7E-412A-B235-20FE2876EE1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95E16E0-1B22-4F71-B623-CA50A8E115A2}"/>
              </a:ext>
            </a:extLst>
          </p:cNvPr>
          <p:cNvPicPr>
            <a:picLocks noChangeAspect="1"/>
          </p:cNvPicPr>
          <p:nvPr/>
        </p:nvPicPr>
        <p:blipFill>
          <a:blip r:embed="rId2"/>
          <a:stretch>
            <a:fillRect/>
          </a:stretch>
        </p:blipFill>
        <p:spPr>
          <a:xfrm>
            <a:off x="1025792" y="2150024"/>
            <a:ext cx="9418687" cy="2557952"/>
          </a:xfrm>
          <a:prstGeom prst="rect">
            <a:avLst/>
          </a:prstGeom>
        </p:spPr>
      </p:pic>
      <p:pic>
        <p:nvPicPr>
          <p:cNvPr id="8" name="Picture 7">
            <a:extLst>
              <a:ext uri="{FF2B5EF4-FFF2-40B4-BE49-F238E27FC236}">
                <a16:creationId xmlns:a16="http://schemas.microsoft.com/office/drawing/2014/main" id="{E6B00782-E86A-45DA-B775-9E8F35E743C0}"/>
              </a:ext>
            </a:extLst>
          </p:cNvPr>
          <p:cNvPicPr>
            <a:picLocks noChangeAspect="1"/>
          </p:cNvPicPr>
          <p:nvPr/>
        </p:nvPicPr>
        <p:blipFill>
          <a:blip r:embed="rId3"/>
          <a:stretch>
            <a:fillRect/>
          </a:stretch>
        </p:blipFill>
        <p:spPr>
          <a:xfrm>
            <a:off x="3636926" y="4707976"/>
            <a:ext cx="8169348" cy="1874682"/>
          </a:xfrm>
          <a:prstGeom prst="rect">
            <a:avLst/>
          </a:prstGeom>
        </p:spPr>
      </p:pic>
    </p:spTree>
    <p:extLst>
      <p:ext uri="{BB962C8B-B14F-4D97-AF65-F5344CB8AC3E}">
        <p14:creationId xmlns:p14="http://schemas.microsoft.com/office/powerpoint/2010/main" val="4155677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B3576-0773-47AB-90D2-CF506F520E33}"/>
              </a:ext>
            </a:extLst>
          </p:cNvPr>
          <p:cNvSpPr>
            <a:spLocks noGrp="1"/>
          </p:cNvSpPr>
          <p:nvPr>
            <p:ph type="title"/>
          </p:nvPr>
        </p:nvSpPr>
        <p:spPr/>
        <p:txBody>
          <a:bodyPr/>
          <a:lstStyle/>
          <a:p>
            <a:r>
              <a:rPr lang="en-US" dirty="0"/>
              <a:t>Network Hardware - Intermediate Devices</a:t>
            </a:r>
          </a:p>
        </p:txBody>
      </p:sp>
      <p:sp>
        <p:nvSpPr>
          <p:cNvPr id="3" name="Content Placeholder 2">
            <a:extLst>
              <a:ext uri="{FF2B5EF4-FFF2-40B4-BE49-F238E27FC236}">
                <a16:creationId xmlns:a16="http://schemas.microsoft.com/office/drawing/2014/main" id="{9FB64E37-FE83-44CF-8FB3-BA9481BDF8A4}"/>
              </a:ext>
            </a:extLst>
          </p:cNvPr>
          <p:cNvSpPr>
            <a:spLocks noGrp="1"/>
          </p:cNvSpPr>
          <p:nvPr>
            <p:ph idx="1"/>
          </p:nvPr>
        </p:nvSpPr>
        <p:spPr>
          <a:xfrm>
            <a:off x="838200" y="1747863"/>
            <a:ext cx="10515600" cy="4351338"/>
          </a:xfrm>
        </p:spPr>
        <p:txBody>
          <a:bodyPr>
            <a:normAutofit/>
          </a:bodyPr>
          <a:lstStyle/>
          <a:p>
            <a:r>
              <a:rPr lang="en-US" dirty="0"/>
              <a:t>Active and Passive Devices</a:t>
            </a:r>
          </a:p>
          <a:p>
            <a:pPr lvl="1"/>
            <a:r>
              <a:rPr lang="en-US" dirty="0"/>
              <a:t>Passive Networking Hardware are those parts of computer network that are involved in data transmission in the network, but they don’t change or affect the data.</a:t>
            </a:r>
          </a:p>
          <a:p>
            <a:pPr lvl="2"/>
            <a:r>
              <a:rPr lang="en-US" dirty="0"/>
              <a:t>Cables (fiber optic cable, coaxial cables)</a:t>
            </a:r>
          </a:p>
          <a:p>
            <a:pPr lvl="2"/>
            <a:r>
              <a:rPr lang="en-US" dirty="0"/>
              <a:t>Connectors</a:t>
            </a:r>
          </a:p>
          <a:p>
            <a:pPr lvl="2"/>
            <a:r>
              <a:rPr lang="en-US" dirty="0"/>
              <a:t>Switchboards</a:t>
            </a:r>
          </a:p>
          <a:p>
            <a:pPr lvl="2"/>
            <a:r>
              <a:rPr lang="en-US" dirty="0"/>
              <a:t>Patch panels</a:t>
            </a:r>
          </a:p>
          <a:p>
            <a:pPr lvl="2"/>
            <a:r>
              <a:rPr lang="en-US" dirty="0"/>
              <a:t>Patch codes</a:t>
            </a:r>
          </a:p>
          <a:p>
            <a:pPr lvl="2"/>
            <a:r>
              <a:rPr lang="en-US" dirty="0"/>
              <a:t>Plugs</a:t>
            </a:r>
          </a:p>
          <a:p>
            <a:pPr lvl="1"/>
            <a:endParaRPr lang="en-US" dirty="0"/>
          </a:p>
        </p:txBody>
      </p:sp>
      <p:sp>
        <p:nvSpPr>
          <p:cNvPr id="4" name="Slide Number Placeholder 3">
            <a:extLst>
              <a:ext uri="{FF2B5EF4-FFF2-40B4-BE49-F238E27FC236}">
                <a16:creationId xmlns:a16="http://schemas.microsoft.com/office/drawing/2014/main" id="{A3D92801-D274-43FF-86FC-529CDE69A3B4}"/>
              </a:ext>
            </a:extLst>
          </p:cNvPr>
          <p:cNvSpPr>
            <a:spLocks noGrp="1"/>
          </p:cNvSpPr>
          <p:nvPr>
            <p:ph type="sldNum" sz="quarter" idx="12"/>
          </p:nvPr>
        </p:nvSpPr>
        <p:spPr/>
        <p:txBody>
          <a:bodyPr/>
          <a:lstStyle/>
          <a:p>
            <a:fld id="{B74EB0F0-7D7E-412A-B235-20FE2876EE16}" type="slidenum">
              <a:rPr lang="en-US" smtClean="0"/>
              <a:t>2</a:t>
            </a:fld>
            <a:endParaRPr lang="en-US"/>
          </a:p>
        </p:txBody>
      </p:sp>
      <p:pic>
        <p:nvPicPr>
          <p:cNvPr id="6" name="Picture 5" descr="A picture containing text&#10;&#10;Description automatically generated">
            <a:extLst>
              <a:ext uri="{FF2B5EF4-FFF2-40B4-BE49-F238E27FC236}">
                <a16:creationId xmlns:a16="http://schemas.microsoft.com/office/drawing/2014/main" id="{FE2510D9-B7C4-4CF0-9882-B3F020A48E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7720" y="3241701"/>
            <a:ext cx="3810000" cy="2857500"/>
          </a:xfrm>
          <a:prstGeom prst="rect">
            <a:avLst/>
          </a:prstGeom>
        </p:spPr>
      </p:pic>
      <p:pic>
        <p:nvPicPr>
          <p:cNvPr id="7" name="Picture 6" descr="A close-up of a computer device&#10;&#10;Description automatically generated">
            <a:extLst>
              <a:ext uri="{FF2B5EF4-FFF2-40B4-BE49-F238E27FC236}">
                <a16:creationId xmlns:a16="http://schemas.microsoft.com/office/drawing/2014/main" id="{753DB51C-5EC0-E517-34B9-2CE322DD04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0875" y="3919505"/>
            <a:ext cx="2436845" cy="2436845"/>
          </a:xfrm>
          <a:prstGeom prst="rect">
            <a:avLst/>
          </a:prstGeom>
        </p:spPr>
      </p:pic>
    </p:spTree>
    <p:extLst>
      <p:ext uri="{BB962C8B-B14F-4D97-AF65-F5344CB8AC3E}">
        <p14:creationId xmlns:p14="http://schemas.microsoft.com/office/powerpoint/2010/main" val="11424858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14464-B00D-4F30-AF57-56DFB5CBBD08}"/>
              </a:ext>
            </a:extLst>
          </p:cNvPr>
          <p:cNvSpPr>
            <a:spLocks noGrp="1"/>
          </p:cNvSpPr>
          <p:nvPr>
            <p:ph type="title"/>
          </p:nvPr>
        </p:nvSpPr>
        <p:spPr/>
        <p:txBody>
          <a:bodyPr/>
          <a:lstStyle/>
          <a:p>
            <a:r>
              <a:rPr lang="en-US" dirty="0"/>
              <a:t>Wide Area Network – WAN </a:t>
            </a:r>
          </a:p>
        </p:txBody>
      </p:sp>
      <p:sp>
        <p:nvSpPr>
          <p:cNvPr id="3" name="Content Placeholder 2">
            <a:extLst>
              <a:ext uri="{FF2B5EF4-FFF2-40B4-BE49-F238E27FC236}">
                <a16:creationId xmlns:a16="http://schemas.microsoft.com/office/drawing/2014/main" id="{79443E21-D035-4142-B7E9-86E6D5A94B99}"/>
              </a:ext>
            </a:extLst>
          </p:cNvPr>
          <p:cNvSpPr>
            <a:spLocks noGrp="1"/>
          </p:cNvSpPr>
          <p:nvPr>
            <p:ph idx="1"/>
          </p:nvPr>
        </p:nvSpPr>
        <p:spPr/>
        <p:txBody>
          <a:bodyPr/>
          <a:lstStyle/>
          <a:p>
            <a:r>
              <a:rPr lang="en-US" dirty="0"/>
              <a:t>WAN (Wide Area Network) is another important computer network that which is spread across a large geographical area. </a:t>
            </a:r>
          </a:p>
          <a:p>
            <a:r>
              <a:rPr lang="en-US" dirty="0"/>
              <a:t>WAN network system could be a connection of a LAN which connects with other LAN’s using telephone lines and radio waves. </a:t>
            </a:r>
          </a:p>
        </p:txBody>
      </p:sp>
      <p:sp>
        <p:nvSpPr>
          <p:cNvPr id="4" name="Slide Number Placeholder 3">
            <a:extLst>
              <a:ext uri="{FF2B5EF4-FFF2-40B4-BE49-F238E27FC236}">
                <a16:creationId xmlns:a16="http://schemas.microsoft.com/office/drawing/2014/main" id="{5591B270-6A04-4DD6-8375-EC3027B5D5C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4EB0F0-7D7E-412A-B235-20FE2876EE1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descr="Diagram&#10;&#10;Description automatically generated">
            <a:extLst>
              <a:ext uri="{FF2B5EF4-FFF2-40B4-BE49-F238E27FC236}">
                <a16:creationId xmlns:a16="http://schemas.microsoft.com/office/drawing/2014/main" id="{19098F78-8DC9-4294-81B2-7F087E4B96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3089" y="3712061"/>
            <a:ext cx="2914832" cy="3009414"/>
          </a:xfrm>
          <a:prstGeom prst="rect">
            <a:avLst/>
          </a:prstGeom>
        </p:spPr>
      </p:pic>
      <p:sp>
        <p:nvSpPr>
          <p:cNvPr id="9" name="TextBox 8">
            <a:extLst>
              <a:ext uri="{FF2B5EF4-FFF2-40B4-BE49-F238E27FC236}">
                <a16:creationId xmlns:a16="http://schemas.microsoft.com/office/drawing/2014/main" id="{576CCA76-7D31-449C-AE85-4C8943C7196A}"/>
              </a:ext>
            </a:extLst>
          </p:cNvPr>
          <p:cNvSpPr txBox="1"/>
          <p:nvPr/>
        </p:nvSpPr>
        <p:spPr>
          <a:xfrm>
            <a:off x="5231420" y="3915144"/>
            <a:ext cx="6096000" cy="258532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WAN helps to cover a larger geographical area. Therefore business offices situated at longer distances can easily communicate.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Technologies Use: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Leased lines (Metro Ethernet - Fiber connections) (T1, T3, E1, E3)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Wireless Connections (WiMAX)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Shared networks (DSL)</a:t>
            </a:r>
          </a:p>
        </p:txBody>
      </p:sp>
    </p:spTree>
    <p:extLst>
      <p:ext uri="{BB962C8B-B14F-4D97-AF65-F5344CB8AC3E}">
        <p14:creationId xmlns:p14="http://schemas.microsoft.com/office/powerpoint/2010/main" val="2466828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0F06F78C-F413-45BC-9E10-8EE0F60667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9920" y="1782947"/>
            <a:ext cx="9652000" cy="3354659"/>
          </a:xfrm>
          <a:prstGeom prst="rect">
            <a:avLst/>
          </a:prstGeom>
        </p:spPr>
      </p:pic>
      <p:sp>
        <p:nvSpPr>
          <p:cNvPr id="2" name="Title 1">
            <a:extLst>
              <a:ext uri="{FF2B5EF4-FFF2-40B4-BE49-F238E27FC236}">
                <a16:creationId xmlns:a16="http://schemas.microsoft.com/office/drawing/2014/main" id="{42D0CF10-3468-445C-BDFD-8396F1BC6E7D}"/>
              </a:ext>
            </a:extLst>
          </p:cNvPr>
          <p:cNvSpPr>
            <a:spLocks noGrp="1"/>
          </p:cNvSpPr>
          <p:nvPr>
            <p:ph type="title"/>
          </p:nvPr>
        </p:nvSpPr>
        <p:spPr/>
        <p:txBody>
          <a:bodyPr/>
          <a:lstStyle/>
          <a:p>
            <a:r>
              <a:rPr lang="en-US" dirty="0"/>
              <a:t>WAN Terminology</a:t>
            </a:r>
          </a:p>
        </p:txBody>
      </p:sp>
      <p:sp>
        <p:nvSpPr>
          <p:cNvPr id="3" name="Content Placeholder 2">
            <a:extLst>
              <a:ext uri="{FF2B5EF4-FFF2-40B4-BE49-F238E27FC236}">
                <a16:creationId xmlns:a16="http://schemas.microsoft.com/office/drawing/2014/main" id="{76EFB1B8-5F3B-4FE2-87A3-2BD5D19C3F59}"/>
              </a:ext>
            </a:extLst>
          </p:cNvPr>
          <p:cNvSpPr>
            <a:spLocks noGrp="1"/>
          </p:cNvSpPr>
          <p:nvPr>
            <p:ph idx="1"/>
          </p:nvPr>
        </p:nvSpPr>
        <p:spPr/>
        <p:txBody>
          <a:bodyPr/>
          <a:lstStyle/>
          <a:p>
            <a:r>
              <a:rPr lang="en-US" dirty="0"/>
              <a:t>Components</a:t>
            </a:r>
          </a:p>
        </p:txBody>
      </p:sp>
      <p:sp>
        <p:nvSpPr>
          <p:cNvPr id="4" name="Slide Number Placeholder 3">
            <a:extLst>
              <a:ext uri="{FF2B5EF4-FFF2-40B4-BE49-F238E27FC236}">
                <a16:creationId xmlns:a16="http://schemas.microsoft.com/office/drawing/2014/main" id="{D823115D-65FA-43BE-9B7E-054E74B4D3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4EB0F0-7D7E-412A-B235-20FE2876EE1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3BF77642-5A09-44F1-ADBB-7417121FADFA}"/>
              </a:ext>
            </a:extLst>
          </p:cNvPr>
          <p:cNvSpPr txBox="1"/>
          <p:nvPr/>
        </p:nvSpPr>
        <p:spPr>
          <a:xfrm>
            <a:off x="1645920" y="5271261"/>
            <a:ext cx="9834880" cy="1323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CSU/DSU (Channel Service Unit / Data Service Unit) is a device that sits in between the router and WAN connection. It converts digital signals from the WAN into a digital signal the router understands and vice versa. The </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DCE (Data Circuit-terminating Equipment)</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is the device that receives data from the DTE.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The </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DTE (Data Terminal Equipment)</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is the customer device that forwards data from the customer’s network to the WAN</a:t>
            </a:r>
          </a:p>
        </p:txBody>
      </p:sp>
      <p:sp>
        <p:nvSpPr>
          <p:cNvPr id="13" name="Cloud 12">
            <a:extLst>
              <a:ext uri="{FF2B5EF4-FFF2-40B4-BE49-F238E27FC236}">
                <a16:creationId xmlns:a16="http://schemas.microsoft.com/office/drawing/2014/main" id="{6CB8F2A1-DB59-4F05-99EB-70BE36131EA0}"/>
              </a:ext>
            </a:extLst>
          </p:cNvPr>
          <p:cNvSpPr/>
          <p:nvPr/>
        </p:nvSpPr>
        <p:spPr>
          <a:xfrm>
            <a:off x="1569720" y="2357120"/>
            <a:ext cx="960120" cy="83391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LAN</a:t>
            </a:r>
          </a:p>
        </p:txBody>
      </p:sp>
      <p:cxnSp>
        <p:nvCxnSpPr>
          <p:cNvPr id="15" name="Straight Connector 14">
            <a:extLst>
              <a:ext uri="{FF2B5EF4-FFF2-40B4-BE49-F238E27FC236}">
                <a16:creationId xmlns:a16="http://schemas.microsoft.com/office/drawing/2014/main" id="{7CC08B1C-DC61-4EE9-969E-4A0EF22F6D73}"/>
              </a:ext>
            </a:extLst>
          </p:cNvPr>
          <p:cNvCxnSpPr>
            <a:cxnSpLocks/>
            <a:stCxn id="13" idx="0"/>
            <a:endCxn id="13" idx="0"/>
          </p:cNvCxnSpPr>
          <p:nvPr/>
        </p:nvCxnSpPr>
        <p:spPr>
          <a:xfrm>
            <a:off x="2529040" y="2774078"/>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E4B2C9E-8B7B-4043-8312-2C5615FAB73B}"/>
              </a:ext>
            </a:extLst>
          </p:cNvPr>
          <p:cNvCxnSpPr>
            <a:cxnSpLocks/>
          </p:cNvCxnSpPr>
          <p:nvPr/>
        </p:nvCxnSpPr>
        <p:spPr>
          <a:xfrm flipH="1" flipV="1">
            <a:off x="2265680" y="2875280"/>
            <a:ext cx="80480" cy="430678"/>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60952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BA3C9623-7B51-6511-975D-2A7627C1F6F8}"/>
              </a:ext>
            </a:extLst>
          </p:cNvPr>
          <p:cNvPicPr>
            <a:picLocks noChangeAspect="1"/>
          </p:cNvPicPr>
          <p:nvPr/>
        </p:nvPicPr>
        <p:blipFill rotWithShape="1">
          <a:blip r:embed="rId2">
            <a:extLst>
              <a:ext uri="{28A0092B-C50C-407E-A947-70E740481C1C}">
                <a14:useLocalDpi xmlns:a14="http://schemas.microsoft.com/office/drawing/2010/main" val="0"/>
              </a:ext>
            </a:extLst>
          </a:blip>
          <a:srcRect b="22009"/>
          <a:stretch/>
        </p:blipFill>
        <p:spPr>
          <a:xfrm>
            <a:off x="7473713" y="243597"/>
            <a:ext cx="4718287" cy="2587771"/>
          </a:xfrm>
          <a:prstGeom prst="rect">
            <a:avLst/>
          </a:prstGeom>
        </p:spPr>
      </p:pic>
      <p:sp>
        <p:nvSpPr>
          <p:cNvPr id="2" name="Title 1">
            <a:extLst>
              <a:ext uri="{FF2B5EF4-FFF2-40B4-BE49-F238E27FC236}">
                <a16:creationId xmlns:a16="http://schemas.microsoft.com/office/drawing/2014/main" id="{AA5312CE-A258-65FA-8A3B-B044DDACB98E}"/>
              </a:ext>
            </a:extLst>
          </p:cNvPr>
          <p:cNvSpPr>
            <a:spLocks noGrp="1"/>
          </p:cNvSpPr>
          <p:nvPr>
            <p:ph type="title"/>
          </p:nvPr>
        </p:nvSpPr>
        <p:spPr/>
        <p:txBody>
          <a:bodyPr/>
          <a:lstStyle/>
          <a:p>
            <a:r>
              <a:rPr lang="en-US" dirty="0"/>
              <a:t>LAN - Simple Home Network</a:t>
            </a:r>
          </a:p>
        </p:txBody>
      </p:sp>
      <p:sp>
        <p:nvSpPr>
          <p:cNvPr id="3" name="Content Placeholder 2">
            <a:extLst>
              <a:ext uri="{FF2B5EF4-FFF2-40B4-BE49-F238E27FC236}">
                <a16:creationId xmlns:a16="http://schemas.microsoft.com/office/drawing/2014/main" id="{94FC4C06-032C-FA69-785D-A9E0804725A5}"/>
              </a:ext>
            </a:extLst>
          </p:cNvPr>
          <p:cNvSpPr>
            <a:spLocks noGrp="1"/>
          </p:cNvSpPr>
          <p:nvPr>
            <p:ph idx="1"/>
          </p:nvPr>
        </p:nvSpPr>
        <p:spPr/>
        <p:txBody>
          <a:bodyPr>
            <a:normAutofit lnSpcReduction="10000"/>
          </a:bodyPr>
          <a:lstStyle/>
          <a:p>
            <a:r>
              <a:rPr lang="en-US" dirty="0"/>
              <a:t>Internet Connection with DSL/Cellular</a:t>
            </a:r>
          </a:p>
          <a:p>
            <a:pPr lvl="1"/>
            <a:r>
              <a:rPr lang="en-US" dirty="0"/>
              <a:t>ADSL - Asymmetric digital subscriber line</a:t>
            </a:r>
          </a:p>
          <a:p>
            <a:pPr lvl="1"/>
            <a:r>
              <a:rPr lang="en-US" dirty="0"/>
              <a:t>Cellular Data connection</a:t>
            </a:r>
          </a:p>
          <a:p>
            <a:r>
              <a:rPr lang="en-US" dirty="0"/>
              <a:t>Last mile</a:t>
            </a:r>
          </a:p>
          <a:p>
            <a:pPr lvl="1"/>
            <a:r>
              <a:rPr lang="en-US" dirty="0"/>
              <a:t>Fiber/Microwave ( E.g. FTTH, 4G/5G)</a:t>
            </a:r>
          </a:p>
          <a:p>
            <a:r>
              <a:rPr lang="en-US" dirty="0"/>
              <a:t>Internal LAN is mainly in </a:t>
            </a:r>
            <a:r>
              <a:rPr lang="en-US" dirty="0" err="1"/>
              <a:t>wifi</a:t>
            </a:r>
            <a:r>
              <a:rPr lang="en-US" dirty="0"/>
              <a:t> mode – Flexibility</a:t>
            </a:r>
          </a:p>
          <a:p>
            <a:r>
              <a:rPr lang="en-US" dirty="0">
                <a:solidFill>
                  <a:srgbClr val="0070C0"/>
                </a:solidFill>
              </a:rPr>
              <a:t>Magic Device – Wireless Router</a:t>
            </a:r>
          </a:p>
          <a:p>
            <a:pPr lvl="1"/>
            <a:r>
              <a:rPr lang="en-US" dirty="0"/>
              <a:t>It has 5 main functions</a:t>
            </a:r>
          </a:p>
          <a:p>
            <a:pPr lvl="2"/>
            <a:r>
              <a:rPr lang="en-US" dirty="0"/>
              <a:t>Routing, Switching, Access Point, DNS </a:t>
            </a:r>
          </a:p>
          <a:p>
            <a:pPr lvl="2"/>
            <a:r>
              <a:rPr lang="en-US" dirty="0"/>
              <a:t>It can also be configured for filter packets (Firewall)</a:t>
            </a:r>
          </a:p>
        </p:txBody>
      </p:sp>
      <p:sp>
        <p:nvSpPr>
          <p:cNvPr id="4" name="Slide Number Placeholder 3">
            <a:extLst>
              <a:ext uri="{FF2B5EF4-FFF2-40B4-BE49-F238E27FC236}">
                <a16:creationId xmlns:a16="http://schemas.microsoft.com/office/drawing/2014/main" id="{2B6FB565-9443-6A38-DCE8-7127A2AA66A8}"/>
              </a:ext>
            </a:extLst>
          </p:cNvPr>
          <p:cNvSpPr>
            <a:spLocks noGrp="1"/>
          </p:cNvSpPr>
          <p:nvPr>
            <p:ph type="sldNum" sz="quarter" idx="12"/>
          </p:nvPr>
        </p:nvSpPr>
        <p:spPr/>
        <p:txBody>
          <a:bodyPr/>
          <a:lstStyle/>
          <a:p>
            <a:fld id="{B74EB0F0-7D7E-412A-B235-20FE2876EE16}" type="slidenum">
              <a:rPr lang="en-US" smtClean="0"/>
              <a:t>22</a:t>
            </a:fld>
            <a:endParaRPr lang="en-US"/>
          </a:p>
        </p:txBody>
      </p:sp>
      <p:pic>
        <p:nvPicPr>
          <p:cNvPr id="8" name="Picture 7" descr="A picture containing electronics, router&#10;&#10;Description automatically generated">
            <a:extLst>
              <a:ext uri="{FF2B5EF4-FFF2-40B4-BE49-F238E27FC236}">
                <a16:creationId xmlns:a16="http://schemas.microsoft.com/office/drawing/2014/main" id="{341303B6-C26A-1735-74DD-73C12E0724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5311" y="2713398"/>
            <a:ext cx="2856689" cy="2142517"/>
          </a:xfrm>
          <a:prstGeom prst="rect">
            <a:avLst/>
          </a:prstGeom>
        </p:spPr>
      </p:pic>
      <p:pic>
        <p:nvPicPr>
          <p:cNvPr id="10" name="Picture 9">
            <a:extLst>
              <a:ext uri="{FF2B5EF4-FFF2-40B4-BE49-F238E27FC236}">
                <a16:creationId xmlns:a16="http://schemas.microsoft.com/office/drawing/2014/main" id="{B20BA95E-DD01-DB9F-3131-EF7A05207D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2900" y="5223753"/>
            <a:ext cx="3810000" cy="1390650"/>
          </a:xfrm>
          <a:prstGeom prst="rect">
            <a:avLst/>
          </a:prstGeom>
        </p:spPr>
      </p:pic>
    </p:spTree>
    <p:extLst>
      <p:ext uri="{BB962C8B-B14F-4D97-AF65-F5344CB8AC3E}">
        <p14:creationId xmlns:p14="http://schemas.microsoft.com/office/powerpoint/2010/main" val="1101202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3DA3-5235-5FEA-B666-1C81C7103123}"/>
              </a:ext>
            </a:extLst>
          </p:cNvPr>
          <p:cNvSpPr>
            <a:spLocks noGrp="1"/>
          </p:cNvSpPr>
          <p:nvPr>
            <p:ph type="title"/>
          </p:nvPr>
        </p:nvSpPr>
        <p:spPr/>
        <p:txBody>
          <a:bodyPr/>
          <a:lstStyle/>
          <a:p>
            <a:r>
              <a:rPr lang="en-US" dirty="0"/>
              <a:t>Small Office Home Office (SOHO) Network</a:t>
            </a:r>
          </a:p>
        </p:txBody>
      </p:sp>
      <p:sp>
        <p:nvSpPr>
          <p:cNvPr id="3" name="Content Placeholder 2">
            <a:extLst>
              <a:ext uri="{FF2B5EF4-FFF2-40B4-BE49-F238E27FC236}">
                <a16:creationId xmlns:a16="http://schemas.microsoft.com/office/drawing/2014/main" id="{7EFC8993-F21A-6511-EC2D-923E37874A77}"/>
              </a:ext>
            </a:extLst>
          </p:cNvPr>
          <p:cNvSpPr>
            <a:spLocks noGrp="1"/>
          </p:cNvSpPr>
          <p:nvPr>
            <p:ph idx="1"/>
          </p:nvPr>
        </p:nvSpPr>
        <p:spPr/>
        <p:txBody>
          <a:bodyPr/>
          <a:lstStyle/>
          <a:p>
            <a:r>
              <a:rPr lang="en-US" dirty="0"/>
              <a:t>SOHO referred to a business category involving a small number of workers usually from 1 to 10. </a:t>
            </a:r>
          </a:p>
          <a:p>
            <a:pPr lvl="1"/>
            <a:r>
              <a:rPr lang="en-US" dirty="0"/>
              <a:t>One of the most common LAN deployments is the Small-Office / Home-Office LAN (SOHO).</a:t>
            </a:r>
          </a:p>
          <a:p>
            <a:r>
              <a:rPr lang="en-US" dirty="0"/>
              <a:t>Usually built of one Ethernet switch, one router, and one wireless access point. </a:t>
            </a:r>
          </a:p>
          <a:p>
            <a:pPr lvl="1"/>
            <a:r>
              <a:rPr lang="en-US" dirty="0"/>
              <a:t>The LAN uses Ethernet cables to connect different end-devices to one of the switch ports.</a:t>
            </a:r>
          </a:p>
        </p:txBody>
      </p:sp>
      <p:sp>
        <p:nvSpPr>
          <p:cNvPr id="4" name="Slide Number Placeholder 3">
            <a:extLst>
              <a:ext uri="{FF2B5EF4-FFF2-40B4-BE49-F238E27FC236}">
                <a16:creationId xmlns:a16="http://schemas.microsoft.com/office/drawing/2014/main" id="{46A2BF46-C1F6-21FD-62DA-BCCAC5E5E8C3}"/>
              </a:ext>
            </a:extLst>
          </p:cNvPr>
          <p:cNvSpPr>
            <a:spLocks noGrp="1"/>
          </p:cNvSpPr>
          <p:nvPr>
            <p:ph type="sldNum" sz="quarter" idx="12"/>
          </p:nvPr>
        </p:nvSpPr>
        <p:spPr/>
        <p:txBody>
          <a:bodyPr/>
          <a:lstStyle/>
          <a:p>
            <a:fld id="{B74EB0F0-7D7E-412A-B235-20FE2876EE16}" type="slidenum">
              <a:rPr lang="en-US" smtClean="0"/>
              <a:t>23</a:t>
            </a:fld>
            <a:endParaRPr lang="en-US"/>
          </a:p>
        </p:txBody>
      </p:sp>
    </p:spTree>
    <p:extLst>
      <p:ext uri="{BB962C8B-B14F-4D97-AF65-F5344CB8AC3E}">
        <p14:creationId xmlns:p14="http://schemas.microsoft.com/office/powerpoint/2010/main" val="16195543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62E12-AACE-3010-E542-C78F90F64EFA}"/>
              </a:ext>
            </a:extLst>
          </p:cNvPr>
          <p:cNvSpPr>
            <a:spLocks noGrp="1"/>
          </p:cNvSpPr>
          <p:nvPr>
            <p:ph type="title"/>
          </p:nvPr>
        </p:nvSpPr>
        <p:spPr/>
        <p:txBody>
          <a:bodyPr/>
          <a:lstStyle/>
          <a:p>
            <a:r>
              <a:rPr lang="en-US" dirty="0"/>
              <a:t>SOHO Network Setup</a:t>
            </a:r>
          </a:p>
        </p:txBody>
      </p:sp>
      <p:pic>
        <p:nvPicPr>
          <p:cNvPr id="6" name="Content Placeholder 5" descr="Diagram&#10;&#10;Description automatically generated">
            <a:extLst>
              <a:ext uri="{FF2B5EF4-FFF2-40B4-BE49-F238E27FC236}">
                <a16:creationId xmlns:a16="http://schemas.microsoft.com/office/drawing/2014/main" id="{50D15EA8-BD2A-0E3E-1396-42EBE9878E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4088" y="1478541"/>
            <a:ext cx="6527005" cy="4351337"/>
          </a:xfrm>
        </p:spPr>
      </p:pic>
      <p:sp>
        <p:nvSpPr>
          <p:cNvPr id="4" name="Slide Number Placeholder 3">
            <a:extLst>
              <a:ext uri="{FF2B5EF4-FFF2-40B4-BE49-F238E27FC236}">
                <a16:creationId xmlns:a16="http://schemas.microsoft.com/office/drawing/2014/main" id="{6F6315A7-A9A0-1047-F951-B6C43D966BC2}"/>
              </a:ext>
            </a:extLst>
          </p:cNvPr>
          <p:cNvSpPr>
            <a:spLocks noGrp="1"/>
          </p:cNvSpPr>
          <p:nvPr>
            <p:ph type="sldNum" sz="quarter" idx="12"/>
          </p:nvPr>
        </p:nvSpPr>
        <p:spPr/>
        <p:txBody>
          <a:bodyPr/>
          <a:lstStyle/>
          <a:p>
            <a:fld id="{B74EB0F0-7D7E-412A-B235-20FE2876EE16}" type="slidenum">
              <a:rPr lang="en-US" smtClean="0"/>
              <a:t>24</a:t>
            </a:fld>
            <a:endParaRPr lang="en-US"/>
          </a:p>
        </p:txBody>
      </p:sp>
      <p:sp>
        <p:nvSpPr>
          <p:cNvPr id="7" name="TextBox 6">
            <a:extLst>
              <a:ext uri="{FF2B5EF4-FFF2-40B4-BE49-F238E27FC236}">
                <a16:creationId xmlns:a16="http://schemas.microsoft.com/office/drawing/2014/main" id="{9E2BE1F8-2CBB-4A2D-77FF-612343959888}"/>
              </a:ext>
            </a:extLst>
          </p:cNvPr>
          <p:cNvSpPr txBox="1"/>
          <p:nvPr/>
        </p:nvSpPr>
        <p:spPr>
          <a:xfrm>
            <a:off x="8499764" y="1662545"/>
            <a:ext cx="2854036" cy="1754326"/>
          </a:xfrm>
          <a:prstGeom prst="rect">
            <a:avLst/>
          </a:prstGeom>
          <a:noFill/>
        </p:spPr>
        <p:txBody>
          <a:bodyPr wrap="square" rtlCol="0">
            <a:spAutoFit/>
          </a:bodyPr>
          <a:lstStyle/>
          <a:p>
            <a:r>
              <a:rPr lang="en-US" dirty="0">
                <a:solidFill>
                  <a:srgbClr val="C00000"/>
                </a:solidFill>
              </a:rPr>
              <a:t>Limitations:</a:t>
            </a:r>
          </a:p>
          <a:p>
            <a:endParaRPr lang="en-US" dirty="0"/>
          </a:p>
          <a:p>
            <a:r>
              <a:rPr lang="en-US" dirty="0"/>
              <a:t>No guaranteed connection.</a:t>
            </a:r>
          </a:p>
          <a:p>
            <a:r>
              <a:rPr lang="en-US" dirty="0"/>
              <a:t>No permanent Identifier (IP address block)</a:t>
            </a:r>
          </a:p>
          <a:p>
            <a:endParaRPr lang="en-US" dirty="0"/>
          </a:p>
        </p:txBody>
      </p:sp>
    </p:spTree>
    <p:extLst>
      <p:ext uri="{BB962C8B-B14F-4D97-AF65-F5344CB8AC3E}">
        <p14:creationId xmlns:p14="http://schemas.microsoft.com/office/powerpoint/2010/main" val="23433610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0B8DFE4E-5190-D977-B2C2-F672952D76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0290" y="2284947"/>
            <a:ext cx="6720620" cy="4573053"/>
          </a:xfrm>
          <a:prstGeom prst="rect">
            <a:avLst/>
          </a:prstGeom>
        </p:spPr>
      </p:pic>
      <p:sp>
        <p:nvSpPr>
          <p:cNvPr id="2" name="Title 1">
            <a:extLst>
              <a:ext uri="{FF2B5EF4-FFF2-40B4-BE49-F238E27FC236}">
                <a16:creationId xmlns:a16="http://schemas.microsoft.com/office/drawing/2014/main" id="{55AEFD21-4922-4381-1B9C-2D3ADE22109E}"/>
              </a:ext>
            </a:extLst>
          </p:cNvPr>
          <p:cNvSpPr>
            <a:spLocks noGrp="1"/>
          </p:cNvSpPr>
          <p:nvPr>
            <p:ph type="title"/>
          </p:nvPr>
        </p:nvSpPr>
        <p:spPr/>
        <p:txBody>
          <a:bodyPr/>
          <a:lstStyle/>
          <a:p>
            <a:r>
              <a:rPr lang="en-US" dirty="0"/>
              <a:t>Complex Networks</a:t>
            </a:r>
          </a:p>
        </p:txBody>
      </p:sp>
      <p:sp>
        <p:nvSpPr>
          <p:cNvPr id="3" name="Content Placeholder 2">
            <a:extLst>
              <a:ext uri="{FF2B5EF4-FFF2-40B4-BE49-F238E27FC236}">
                <a16:creationId xmlns:a16="http://schemas.microsoft.com/office/drawing/2014/main" id="{E090AADE-94F1-4ADC-5AA1-5A07197DF616}"/>
              </a:ext>
            </a:extLst>
          </p:cNvPr>
          <p:cNvSpPr>
            <a:spLocks noGrp="1"/>
          </p:cNvSpPr>
          <p:nvPr>
            <p:ph idx="1"/>
          </p:nvPr>
        </p:nvSpPr>
        <p:spPr/>
        <p:txBody>
          <a:bodyPr/>
          <a:lstStyle/>
          <a:p>
            <a:r>
              <a:rPr lang="en-US" dirty="0"/>
              <a:t>Office with Leased line connection and own hosting servers</a:t>
            </a:r>
          </a:p>
          <a:p>
            <a:pPr lvl="1"/>
            <a:r>
              <a:rPr lang="en-US" dirty="0"/>
              <a:t>Depend on the user, application and network requirements</a:t>
            </a:r>
          </a:p>
          <a:p>
            <a:pPr lvl="2"/>
            <a:r>
              <a:rPr lang="en-US" dirty="0"/>
              <a:t>Persistent connectivity</a:t>
            </a:r>
          </a:p>
          <a:p>
            <a:pPr lvl="2"/>
            <a:r>
              <a:rPr lang="en-US" dirty="0"/>
              <a:t>Hosting services in own network</a:t>
            </a:r>
          </a:p>
          <a:p>
            <a:pPr lvl="3"/>
            <a:r>
              <a:rPr lang="en-US" dirty="0"/>
              <a:t>E-mail / Web / File servers</a:t>
            </a:r>
          </a:p>
          <a:p>
            <a:pPr lvl="2"/>
            <a:r>
              <a:rPr lang="en-US" dirty="0"/>
              <a:t>Network Segments</a:t>
            </a:r>
          </a:p>
          <a:p>
            <a:pPr lvl="3"/>
            <a:r>
              <a:rPr lang="en-US" dirty="0"/>
              <a:t>Departments/Units/User levels</a:t>
            </a:r>
          </a:p>
          <a:p>
            <a:pPr lvl="2"/>
            <a:r>
              <a:rPr lang="en-US" dirty="0"/>
              <a:t>Guided and unguided media use</a:t>
            </a:r>
          </a:p>
          <a:p>
            <a:endParaRPr lang="en-US" dirty="0"/>
          </a:p>
        </p:txBody>
      </p:sp>
      <p:sp>
        <p:nvSpPr>
          <p:cNvPr id="4" name="Slide Number Placeholder 3">
            <a:extLst>
              <a:ext uri="{FF2B5EF4-FFF2-40B4-BE49-F238E27FC236}">
                <a16:creationId xmlns:a16="http://schemas.microsoft.com/office/drawing/2014/main" id="{62918CD4-C9C5-0049-21B1-DDAF3D7106B7}"/>
              </a:ext>
            </a:extLst>
          </p:cNvPr>
          <p:cNvSpPr>
            <a:spLocks noGrp="1"/>
          </p:cNvSpPr>
          <p:nvPr>
            <p:ph type="sldNum" sz="quarter" idx="12"/>
          </p:nvPr>
        </p:nvSpPr>
        <p:spPr/>
        <p:txBody>
          <a:bodyPr/>
          <a:lstStyle/>
          <a:p>
            <a:fld id="{B74EB0F0-7D7E-412A-B235-20FE2876EE16}" type="slidenum">
              <a:rPr lang="en-US" smtClean="0"/>
              <a:t>25</a:t>
            </a:fld>
            <a:endParaRPr lang="en-US"/>
          </a:p>
        </p:txBody>
      </p:sp>
    </p:spTree>
    <p:extLst>
      <p:ext uri="{BB962C8B-B14F-4D97-AF65-F5344CB8AC3E}">
        <p14:creationId xmlns:p14="http://schemas.microsoft.com/office/powerpoint/2010/main" val="2187086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122B3A6B-F78B-6752-C60B-A9AA1EFED174}"/>
              </a:ext>
            </a:extLst>
          </p:cNvPr>
          <p:cNvPicPr>
            <a:picLocks noChangeAspect="1"/>
          </p:cNvPicPr>
          <p:nvPr/>
        </p:nvPicPr>
        <p:blipFill rotWithShape="1">
          <a:blip r:embed="rId2">
            <a:extLst>
              <a:ext uri="{28A0092B-C50C-407E-A947-70E740481C1C}">
                <a14:useLocalDpi xmlns:a14="http://schemas.microsoft.com/office/drawing/2010/main" val="0"/>
              </a:ext>
            </a:extLst>
          </a:blip>
          <a:srcRect r="22782" b="18488"/>
          <a:stretch/>
        </p:blipFill>
        <p:spPr>
          <a:xfrm>
            <a:off x="5221420" y="2696640"/>
            <a:ext cx="6778359" cy="4024835"/>
          </a:xfrm>
          <a:prstGeom prst="rect">
            <a:avLst/>
          </a:prstGeom>
        </p:spPr>
      </p:pic>
      <p:sp>
        <p:nvSpPr>
          <p:cNvPr id="2" name="Title 1">
            <a:extLst>
              <a:ext uri="{FF2B5EF4-FFF2-40B4-BE49-F238E27FC236}">
                <a16:creationId xmlns:a16="http://schemas.microsoft.com/office/drawing/2014/main" id="{90DABB6F-AC6E-6F7B-8DF9-22EF120088B9}"/>
              </a:ext>
            </a:extLst>
          </p:cNvPr>
          <p:cNvSpPr>
            <a:spLocks noGrp="1"/>
          </p:cNvSpPr>
          <p:nvPr>
            <p:ph type="title"/>
          </p:nvPr>
        </p:nvSpPr>
        <p:spPr/>
        <p:txBody>
          <a:bodyPr/>
          <a:lstStyle/>
          <a:p>
            <a:r>
              <a:rPr lang="en-US" dirty="0"/>
              <a:t>Campus Network</a:t>
            </a:r>
          </a:p>
        </p:txBody>
      </p:sp>
      <p:sp>
        <p:nvSpPr>
          <p:cNvPr id="3" name="Content Placeholder 2">
            <a:extLst>
              <a:ext uri="{FF2B5EF4-FFF2-40B4-BE49-F238E27FC236}">
                <a16:creationId xmlns:a16="http://schemas.microsoft.com/office/drawing/2014/main" id="{B0D37E9B-1E13-3EE1-5260-1018F8A872FD}"/>
              </a:ext>
            </a:extLst>
          </p:cNvPr>
          <p:cNvSpPr>
            <a:spLocks noGrp="1"/>
          </p:cNvSpPr>
          <p:nvPr>
            <p:ph idx="1"/>
          </p:nvPr>
        </p:nvSpPr>
        <p:spPr/>
        <p:txBody>
          <a:bodyPr/>
          <a:lstStyle/>
          <a:p>
            <a:r>
              <a:rPr lang="en-US" dirty="0"/>
              <a:t>Campus Network spread over several buildings with many network services and having high intranet data volumes</a:t>
            </a:r>
          </a:p>
          <a:p>
            <a:pPr lvl="1"/>
            <a:r>
              <a:rPr lang="en-US" dirty="0"/>
              <a:t>Network between LANs</a:t>
            </a:r>
          </a:p>
          <a:p>
            <a:pPr lvl="2"/>
            <a:r>
              <a:rPr lang="en-US" dirty="0"/>
              <a:t>Sometimes connect external branch networks</a:t>
            </a:r>
          </a:p>
          <a:p>
            <a:pPr lvl="1"/>
            <a:r>
              <a:rPr lang="en-US" dirty="0"/>
              <a:t>More covering area with open space</a:t>
            </a:r>
          </a:p>
          <a:p>
            <a:pPr lvl="1"/>
            <a:r>
              <a:rPr lang="en-US" dirty="0"/>
              <a:t>Different user types</a:t>
            </a:r>
          </a:p>
          <a:p>
            <a:pPr lvl="1"/>
            <a:endParaRPr lang="en-US" dirty="0"/>
          </a:p>
        </p:txBody>
      </p:sp>
      <p:sp>
        <p:nvSpPr>
          <p:cNvPr id="4" name="Slide Number Placeholder 3">
            <a:extLst>
              <a:ext uri="{FF2B5EF4-FFF2-40B4-BE49-F238E27FC236}">
                <a16:creationId xmlns:a16="http://schemas.microsoft.com/office/drawing/2014/main" id="{49BA8B17-0946-2AF7-85FD-4734E54E64D8}"/>
              </a:ext>
            </a:extLst>
          </p:cNvPr>
          <p:cNvSpPr>
            <a:spLocks noGrp="1"/>
          </p:cNvSpPr>
          <p:nvPr>
            <p:ph type="sldNum" sz="quarter" idx="12"/>
          </p:nvPr>
        </p:nvSpPr>
        <p:spPr/>
        <p:txBody>
          <a:bodyPr/>
          <a:lstStyle/>
          <a:p>
            <a:fld id="{B74EB0F0-7D7E-412A-B235-20FE2876EE16}" type="slidenum">
              <a:rPr lang="en-US" smtClean="0"/>
              <a:t>26</a:t>
            </a:fld>
            <a:endParaRPr lang="en-US"/>
          </a:p>
        </p:txBody>
      </p:sp>
    </p:spTree>
    <p:extLst>
      <p:ext uri="{BB962C8B-B14F-4D97-AF65-F5344CB8AC3E}">
        <p14:creationId xmlns:p14="http://schemas.microsoft.com/office/powerpoint/2010/main" val="30814997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0D0CA-521C-09C5-43F2-9A1632C4C7B3}"/>
              </a:ext>
            </a:extLst>
          </p:cNvPr>
          <p:cNvSpPr>
            <a:spLocks noGrp="1"/>
          </p:cNvSpPr>
          <p:nvPr>
            <p:ph type="title"/>
          </p:nvPr>
        </p:nvSpPr>
        <p:spPr/>
        <p:txBody>
          <a:bodyPr/>
          <a:lstStyle/>
          <a:p>
            <a:r>
              <a:rPr lang="en-US" dirty="0"/>
              <a:t>Enterprise Networks</a:t>
            </a:r>
          </a:p>
        </p:txBody>
      </p:sp>
      <p:sp>
        <p:nvSpPr>
          <p:cNvPr id="3" name="Content Placeholder 2">
            <a:extLst>
              <a:ext uri="{FF2B5EF4-FFF2-40B4-BE49-F238E27FC236}">
                <a16:creationId xmlns:a16="http://schemas.microsoft.com/office/drawing/2014/main" id="{3B6986B0-B0A8-90C4-8EBD-911D8A32A46E}"/>
              </a:ext>
            </a:extLst>
          </p:cNvPr>
          <p:cNvSpPr>
            <a:spLocks noGrp="1"/>
          </p:cNvSpPr>
          <p:nvPr>
            <p:ph idx="1"/>
          </p:nvPr>
        </p:nvSpPr>
        <p:spPr/>
        <p:txBody>
          <a:bodyPr>
            <a:normAutofit fontScale="92500"/>
          </a:bodyPr>
          <a:lstStyle/>
          <a:p>
            <a:r>
              <a:rPr lang="en-US" dirty="0"/>
              <a:t>The enterprise network is the backbone of any modern enterprise’s business operations hence very critical for the organizations.</a:t>
            </a:r>
          </a:p>
          <a:p>
            <a:r>
              <a:rPr lang="en-US" dirty="0"/>
              <a:t>It enable communications and information exchange among an enterprise’s users, business units and trading partners.</a:t>
            </a:r>
          </a:p>
          <a:p>
            <a:r>
              <a:rPr lang="en-US" dirty="0"/>
              <a:t>The sheer size and diversity of an enterprise network makes it very difficult and costly to build, maintain, administer and secure.</a:t>
            </a:r>
          </a:p>
          <a:p>
            <a:r>
              <a:rPr lang="en-US" dirty="0"/>
              <a:t>It consists of many devices (End points, intermediate devices, protocols)</a:t>
            </a:r>
          </a:p>
          <a:p>
            <a:pPr lvl="1"/>
            <a:r>
              <a:rPr lang="en-US" dirty="0"/>
              <a:t>E.g. May have dozens or even hundreds of APs that need to be managed in a systematic and centralized manner</a:t>
            </a:r>
          </a:p>
        </p:txBody>
      </p:sp>
      <p:sp>
        <p:nvSpPr>
          <p:cNvPr id="4" name="Slide Number Placeholder 3">
            <a:extLst>
              <a:ext uri="{FF2B5EF4-FFF2-40B4-BE49-F238E27FC236}">
                <a16:creationId xmlns:a16="http://schemas.microsoft.com/office/drawing/2014/main" id="{0C9BE7E5-AAE6-74A4-95A9-DF293C54EC85}"/>
              </a:ext>
            </a:extLst>
          </p:cNvPr>
          <p:cNvSpPr>
            <a:spLocks noGrp="1"/>
          </p:cNvSpPr>
          <p:nvPr>
            <p:ph type="sldNum" sz="quarter" idx="12"/>
          </p:nvPr>
        </p:nvSpPr>
        <p:spPr/>
        <p:txBody>
          <a:bodyPr/>
          <a:lstStyle/>
          <a:p>
            <a:fld id="{B74EB0F0-7D7E-412A-B235-20FE2876EE16}" type="slidenum">
              <a:rPr lang="en-US" smtClean="0"/>
              <a:t>27</a:t>
            </a:fld>
            <a:endParaRPr lang="en-US"/>
          </a:p>
        </p:txBody>
      </p:sp>
    </p:spTree>
    <p:extLst>
      <p:ext uri="{BB962C8B-B14F-4D97-AF65-F5344CB8AC3E}">
        <p14:creationId xmlns:p14="http://schemas.microsoft.com/office/powerpoint/2010/main" val="12179993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EA296-AC17-A2C8-DDF3-B75F9993E93A}"/>
              </a:ext>
            </a:extLst>
          </p:cNvPr>
          <p:cNvSpPr>
            <a:spLocks noGrp="1"/>
          </p:cNvSpPr>
          <p:nvPr>
            <p:ph type="title"/>
          </p:nvPr>
        </p:nvSpPr>
        <p:spPr/>
        <p:txBody>
          <a:bodyPr/>
          <a:lstStyle/>
          <a:p>
            <a:r>
              <a:rPr lang="en-US" dirty="0"/>
              <a:t>Diversity of Enterprise Network</a:t>
            </a:r>
          </a:p>
        </p:txBody>
      </p:sp>
      <p:sp>
        <p:nvSpPr>
          <p:cNvPr id="4" name="Slide Number Placeholder 3">
            <a:extLst>
              <a:ext uri="{FF2B5EF4-FFF2-40B4-BE49-F238E27FC236}">
                <a16:creationId xmlns:a16="http://schemas.microsoft.com/office/drawing/2014/main" id="{178EF5B6-8DF4-C408-7E49-DB90F73398AA}"/>
              </a:ext>
            </a:extLst>
          </p:cNvPr>
          <p:cNvSpPr>
            <a:spLocks noGrp="1"/>
          </p:cNvSpPr>
          <p:nvPr>
            <p:ph type="sldNum" sz="quarter" idx="12"/>
          </p:nvPr>
        </p:nvSpPr>
        <p:spPr/>
        <p:txBody>
          <a:bodyPr/>
          <a:lstStyle/>
          <a:p>
            <a:fld id="{B74EB0F0-7D7E-412A-B235-20FE2876EE16}" type="slidenum">
              <a:rPr lang="en-US" smtClean="0"/>
              <a:t>28</a:t>
            </a:fld>
            <a:endParaRPr lang="en-US"/>
          </a:p>
        </p:txBody>
      </p:sp>
      <p:sp>
        <p:nvSpPr>
          <p:cNvPr id="8" name="Content Placeholder 7">
            <a:extLst>
              <a:ext uri="{FF2B5EF4-FFF2-40B4-BE49-F238E27FC236}">
                <a16:creationId xmlns:a16="http://schemas.microsoft.com/office/drawing/2014/main" id="{AD19B961-E466-FBA7-301F-6033C6C1C18B}"/>
              </a:ext>
            </a:extLst>
          </p:cNvPr>
          <p:cNvSpPr>
            <a:spLocks noGrp="1"/>
          </p:cNvSpPr>
          <p:nvPr>
            <p:ph idx="1"/>
          </p:nvPr>
        </p:nvSpPr>
        <p:spPr>
          <a:xfrm>
            <a:off x="838200" y="1737703"/>
            <a:ext cx="3704303" cy="4351338"/>
          </a:xfrm>
        </p:spPr>
        <p:txBody>
          <a:bodyPr>
            <a:normAutofit/>
          </a:bodyPr>
          <a:lstStyle/>
          <a:p>
            <a:r>
              <a:rPr lang="en-US" sz="2400" dirty="0"/>
              <a:t>Centralized services and administration</a:t>
            </a:r>
          </a:p>
          <a:p>
            <a:r>
              <a:rPr lang="en-US" sz="2400" dirty="0"/>
              <a:t>Different Network technologies – LAN + WAN Heterogenous </a:t>
            </a:r>
          </a:p>
          <a:p>
            <a:r>
              <a:rPr lang="en-US" sz="2400" dirty="0"/>
              <a:t>High security measures</a:t>
            </a:r>
          </a:p>
          <a:p>
            <a:r>
              <a:rPr lang="en-US" sz="2400" dirty="0"/>
              <a:t>Many end points with different technologies. </a:t>
            </a:r>
          </a:p>
        </p:txBody>
      </p:sp>
      <p:pic>
        <p:nvPicPr>
          <p:cNvPr id="9" name="Content Placeholder 5" descr="Diagram&#10;&#10;Description automatically generated">
            <a:extLst>
              <a:ext uri="{FF2B5EF4-FFF2-40B4-BE49-F238E27FC236}">
                <a16:creationId xmlns:a16="http://schemas.microsoft.com/office/drawing/2014/main" id="{4823F422-1BAC-8C51-413A-539736B52319}"/>
              </a:ext>
            </a:extLst>
          </p:cNvPr>
          <p:cNvPicPr>
            <a:picLocks noChangeAspect="1"/>
          </p:cNvPicPr>
          <p:nvPr/>
        </p:nvPicPr>
        <p:blipFill rotWithShape="1">
          <a:blip r:embed="rId2">
            <a:extLst>
              <a:ext uri="{28A0092B-C50C-407E-A947-70E740481C1C}">
                <a14:useLocalDpi xmlns:a14="http://schemas.microsoft.com/office/drawing/2010/main" val="0"/>
              </a:ext>
            </a:extLst>
          </a:blip>
          <a:srcRect t="20382"/>
          <a:stretch/>
        </p:blipFill>
        <p:spPr>
          <a:xfrm>
            <a:off x="4649072" y="1737703"/>
            <a:ext cx="7542928" cy="3710245"/>
          </a:xfrm>
          <a:prstGeom prst="rect">
            <a:avLst/>
          </a:prstGeom>
        </p:spPr>
      </p:pic>
    </p:spTree>
    <p:extLst>
      <p:ext uri="{BB962C8B-B14F-4D97-AF65-F5344CB8AC3E}">
        <p14:creationId xmlns:p14="http://schemas.microsoft.com/office/powerpoint/2010/main" val="20067278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BD8C25-14E4-4522-A99A-B3CBFA84378A}"/>
              </a:ext>
            </a:extLst>
          </p:cNvPr>
          <p:cNvSpPr>
            <a:spLocks noGrp="1"/>
          </p:cNvSpPr>
          <p:nvPr>
            <p:ph type="ctrTitle"/>
          </p:nvPr>
        </p:nvSpPr>
        <p:spPr/>
        <p:txBody>
          <a:bodyPr>
            <a:normAutofit/>
          </a:bodyPr>
          <a:lstStyle/>
          <a:p>
            <a:r>
              <a:rPr lang="en-US" sz="4000" dirty="0">
                <a:solidFill>
                  <a:srgbClr val="0070C0"/>
                </a:solidFill>
                <a:latin typeface="+mn-lt"/>
              </a:rPr>
              <a:t>Physical Designing of the Network</a:t>
            </a:r>
          </a:p>
        </p:txBody>
      </p:sp>
      <p:sp>
        <p:nvSpPr>
          <p:cNvPr id="6" name="Subtitle 5">
            <a:extLst>
              <a:ext uri="{FF2B5EF4-FFF2-40B4-BE49-F238E27FC236}">
                <a16:creationId xmlns:a16="http://schemas.microsoft.com/office/drawing/2014/main" id="{CA49103A-C1D9-4599-B1C5-A249C8313C5E}"/>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8181C086-8A3E-4367-AF89-F9E726CB86B3}"/>
              </a:ext>
            </a:extLst>
          </p:cNvPr>
          <p:cNvSpPr>
            <a:spLocks noGrp="1"/>
          </p:cNvSpPr>
          <p:nvPr>
            <p:ph type="sldNum" sz="quarter" idx="12"/>
          </p:nvPr>
        </p:nvSpPr>
        <p:spPr/>
        <p:txBody>
          <a:bodyPr/>
          <a:lstStyle/>
          <a:p>
            <a:fld id="{B74EB0F0-7D7E-412A-B235-20FE2876EE16}" type="slidenum">
              <a:rPr lang="en-US" smtClean="0"/>
              <a:t>29</a:t>
            </a:fld>
            <a:endParaRPr lang="en-US"/>
          </a:p>
        </p:txBody>
      </p:sp>
    </p:spTree>
    <p:extLst>
      <p:ext uri="{BB962C8B-B14F-4D97-AF65-F5344CB8AC3E}">
        <p14:creationId xmlns:p14="http://schemas.microsoft.com/office/powerpoint/2010/main" val="1298478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337F8-E60D-4134-BCFD-D0FF7A0091D5}"/>
              </a:ext>
            </a:extLst>
          </p:cNvPr>
          <p:cNvSpPr>
            <a:spLocks noGrp="1"/>
          </p:cNvSpPr>
          <p:nvPr>
            <p:ph type="title"/>
          </p:nvPr>
        </p:nvSpPr>
        <p:spPr/>
        <p:txBody>
          <a:bodyPr/>
          <a:lstStyle/>
          <a:p>
            <a:r>
              <a:rPr lang="en-US" dirty="0"/>
              <a:t>Active Devices</a:t>
            </a:r>
          </a:p>
        </p:txBody>
      </p:sp>
      <p:sp>
        <p:nvSpPr>
          <p:cNvPr id="3" name="Content Placeholder 2">
            <a:extLst>
              <a:ext uri="{FF2B5EF4-FFF2-40B4-BE49-F238E27FC236}">
                <a16:creationId xmlns:a16="http://schemas.microsoft.com/office/drawing/2014/main" id="{91BBEF30-0064-48EC-8933-9B338ED00FC3}"/>
              </a:ext>
            </a:extLst>
          </p:cNvPr>
          <p:cNvSpPr>
            <a:spLocks noGrp="1"/>
          </p:cNvSpPr>
          <p:nvPr>
            <p:ph idx="1"/>
          </p:nvPr>
        </p:nvSpPr>
        <p:spPr>
          <a:xfrm>
            <a:off x="574040" y="1737703"/>
            <a:ext cx="10515600" cy="4351338"/>
          </a:xfrm>
        </p:spPr>
        <p:txBody>
          <a:bodyPr/>
          <a:lstStyle/>
          <a:p>
            <a:pPr>
              <a:tabLst>
                <a:tab pos="2632075" algn="l"/>
              </a:tabLst>
            </a:pPr>
            <a:r>
              <a:rPr lang="en-US" dirty="0"/>
              <a:t>An </a:t>
            </a:r>
            <a:r>
              <a:rPr lang="en-US" b="1" dirty="0">
                <a:solidFill>
                  <a:schemeClr val="accent1"/>
                </a:solidFill>
              </a:rPr>
              <a:t>active network device </a:t>
            </a:r>
            <a:r>
              <a:rPr lang="en-US" dirty="0"/>
              <a:t>requires its own power and will amplify and clean network signals before repeating them to all ports on the hub, whereas a </a:t>
            </a:r>
            <a:r>
              <a:rPr lang="en-US" b="1" dirty="0"/>
              <a:t>passive device is usually unpowered</a:t>
            </a:r>
            <a:r>
              <a:rPr lang="en-US" dirty="0"/>
              <a:t> and only creates a physical connection to allow communication between network hosts.</a:t>
            </a:r>
          </a:p>
        </p:txBody>
      </p:sp>
      <p:sp>
        <p:nvSpPr>
          <p:cNvPr id="4" name="Slide Number Placeholder 3">
            <a:extLst>
              <a:ext uri="{FF2B5EF4-FFF2-40B4-BE49-F238E27FC236}">
                <a16:creationId xmlns:a16="http://schemas.microsoft.com/office/drawing/2014/main" id="{F64F0F01-94E3-45FE-9BF7-97FE4A4D5343}"/>
              </a:ext>
            </a:extLst>
          </p:cNvPr>
          <p:cNvSpPr>
            <a:spLocks noGrp="1"/>
          </p:cNvSpPr>
          <p:nvPr>
            <p:ph type="sldNum" sz="quarter" idx="12"/>
          </p:nvPr>
        </p:nvSpPr>
        <p:spPr/>
        <p:txBody>
          <a:bodyPr/>
          <a:lstStyle/>
          <a:p>
            <a:fld id="{B74EB0F0-7D7E-412A-B235-20FE2876EE16}" type="slidenum">
              <a:rPr lang="en-US" smtClean="0"/>
              <a:t>3</a:t>
            </a:fld>
            <a:endParaRPr lang="en-US"/>
          </a:p>
        </p:txBody>
      </p:sp>
      <p:sp>
        <p:nvSpPr>
          <p:cNvPr id="5" name="Rectangle 1">
            <a:extLst>
              <a:ext uri="{FF2B5EF4-FFF2-40B4-BE49-F238E27FC236}">
                <a16:creationId xmlns:a16="http://schemas.microsoft.com/office/drawing/2014/main" id="{EA83BE13-87E2-4F73-92FC-083038F936D6}"/>
              </a:ext>
            </a:extLst>
          </p:cNvPr>
          <p:cNvSpPr>
            <a:spLocks noChangeArrowheads="1"/>
          </p:cNvSpPr>
          <p:nvPr/>
        </p:nvSpPr>
        <p:spPr bwMode="auto">
          <a:xfrm>
            <a:off x="1464708" y="3780717"/>
            <a:ext cx="5645387"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Repeaters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Hub</a:t>
            </a:r>
            <a:r>
              <a:rPr lang="en-US" altLang="en-US" dirty="0">
                <a:latin typeface="Arial" panose="020B0604020202020204" pitchFamily="34" charset="0"/>
              </a:rPr>
              <a:t>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Switches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Bridges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Routers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dirty="0">
                <a:latin typeface="Arial" panose="020B0604020202020204" pitchFamily="34" charset="0"/>
              </a:rPr>
              <a:t>Gateways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Access point (AP) </a:t>
            </a:r>
          </a:p>
        </p:txBody>
      </p:sp>
      <p:pic>
        <p:nvPicPr>
          <p:cNvPr id="9" name="Picture 8" descr="Diagram, engineering drawing&#10;&#10;Description automatically generated">
            <a:extLst>
              <a:ext uri="{FF2B5EF4-FFF2-40B4-BE49-F238E27FC236}">
                <a16:creationId xmlns:a16="http://schemas.microsoft.com/office/drawing/2014/main" id="{C198A1F7-81D1-488E-9486-C34B0BEC18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7895" y="3676507"/>
            <a:ext cx="3623945" cy="2679843"/>
          </a:xfrm>
          <a:prstGeom prst="rect">
            <a:avLst/>
          </a:prstGeom>
        </p:spPr>
      </p:pic>
    </p:spTree>
    <p:extLst>
      <p:ext uri="{BB962C8B-B14F-4D97-AF65-F5344CB8AC3E}">
        <p14:creationId xmlns:p14="http://schemas.microsoft.com/office/powerpoint/2010/main" val="654475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artoon character in a suit&#10;&#10;Description automatically generated">
            <a:extLst>
              <a:ext uri="{FF2B5EF4-FFF2-40B4-BE49-F238E27FC236}">
                <a16:creationId xmlns:a16="http://schemas.microsoft.com/office/drawing/2014/main" id="{857B5F6D-B43F-ADA9-B7E6-58B25D4AE8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8036" y="3582461"/>
            <a:ext cx="1421530" cy="3249211"/>
          </a:xfrm>
          <a:prstGeom prst="rect">
            <a:avLst/>
          </a:prstGeom>
        </p:spPr>
      </p:pic>
      <p:sp>
        <p:nvSpPr>
          <p:cNvPr id="2" name="Title 1"/>
          <p:cNvSpPr>
            <a:spLocks noGrp="1"/>
          </p:cNvSpPr>
          <p:nvPr>
            <p:ph type="title"/>
          </p:nvPr>
        </p:nvSpPr>
        <p:spPr/>
        <p:txBody>
          <a:bodyPr>
            <a:normAutofit/>
          </a:bodyPr>
          <a:lstStyle/>
          <a:p>
            <a:r>
              <a:rPr lang="en-US" dirty="0"/>
              <a:t>What to be Consider in Network Designing</a:t>
            </a:r>
          </a:p>
        </p:txBody>
      </p:sp>
      <p:sp>
        <p:nvSpPr>
          <p:cNvPr id="3" name="Content Placeholder 2"/>
          <p:cNvSpPr>
            <a:spLocks noGrp="1"/>
          </p:cNvSpPr>
          <p:nvPr>
            <p:ph idx="1"/>
          </p:nvPr>
        </p:nvSpPr>
        <p:spPr/>
        <p:txBody>
          <a:bodyPr>
            <a:normAutofit/>
          </a:bodyPr>
          <a:lstStyle/>
          <a:p>
            <a:r>
              <a:rPr lang="en-US" sz="2800" dirty="0"/>
              <a:t>Requirements for the network</a:t>
            </a:r>
          </a:p>
          <a:p>
            <a:r>
              <a:rPr lang="en-US" sz="2800" dirty="0"/>
              <a:t>Connection Media and Devices</a:t>
            </a:r>
          </a:p>
          <a:p>
            <a:r>
              <a:rPr lang="en-US" sz="2800" dirty="0"/>
              <a:t>Cost /Investment.</a:t>
            </a:r>
          </a:p>
          <a:p>
            <a:r>
              <a:rPr lang="en-US" sz="2800" dirty="0"/>
              <a:t>Passive Materials and topologies.</a:t>
            </a:r>
          </a:p>
          <a:p>
            <a:r>
              <a:rPr lang="en-US" sz="2800" dirty="0"/>
              <a:t>Active components technologies.</a:t>
            </a:r>
          </a:p>
          <a:p>
            <a:r>
              <a:rPr lang="en-US" sz="2800" dirty="0"/>
              <a:t>Deployment and Reliability. </a:t>
            </a:r>
          </a:p>
          <a:p>
            <a:r>
              <a:rPr lang="en-US" sz="2800" dirty="0"/>
              <a:t>Scalability</a:t>
            </a:r>
          </a:p>
          <a:p>
            <a:pPr>
              <a:buFont typeface="Wingdings" panose="05000000000000000000" pitchFamily="2" charset="2"/>
              <a:buChar char="v"/>
            </a:pPr>
            <a:endParaRPr lang="en-US" sz="2800" dirty="0"/>
          </a:p>
        </p:txBody>
      </p:sp>
      <p:sp>
        <p:nvSpPr>
          <p:cNvPr id="4" name="TextBox 3">
            <a:extLst>
              <a:ext uri="{FF2B5EF4-FFF2-40B4-BE49-F238E27FC236}">
                <a16:creationId xmlns:a16="http://schemas.microsoft.com/office/drawing/2014/main" id="{EBFD2311-043E-8582-EFEB-483E281583DD}"/>
              </a:ext>
            </a:extLst>
          </p:cNvPr>
          <p:cNvSpPr txBox="1"/>
          <p:nvPr/>
        </p:nvSpPr>
        <p:spPr>
          <a:xfrm>
            <a:off x="6913965" y="1558804"/>
            <a:ext cx="4542503" cy="5262979"/>
          </a:xfrm>
          <a:prstGeom prst="rect">
            <a:avLst/>
          </a:prstGeom>
          <a:noFill/>
        </p:spPr>
        <p:txBody>
          <a:bodyPr wrap="square" rtlCol="0">
            <a:spAutoFit/>
          </a:bodyPr>
          <a:lstStyle/>
          <a:p>
            <a:r>
              <a:rPr lang="en-US" sz="2800" dirty="0">
                <a:solidFill>
                  <a:srgbClr val="C00000"/>
                </a:solidFill>
              </a:rPr>
              <a:t>As network designing process is an expensive process and the designed network will be used for a considerable time span.</a:t>
            </a:r>
          </a:p>
          <a:p>
            <a:r>
              <a:rPr lang="en-US" sz="2800" dirty="0">
                <a:solidFill>
                  <a:srgbClr val="C00000"/>
                </a:solidFill>
              </a:rPr>
              <a:t>Hence, it is required to follow standards and best practices in the implementation process. This will allow speed and dependable implementation within a shorter time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wd">
                                    <p:tmAbs val="500"/>
                                  </p:iterate>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3F0F0-37FD-4FD5-8310-636ED87275FC}"/>
              </a:ext>
            </a:extLst>
          </p:cNvPr>
          <p:cNvSpPr>
            <a:spLocks noGrp="1"/>
          </p:cNvSpPr>
          <p:nvPr>
            <p:ph type="title"/>
          </p:nvPr>
        </p:nvSpPr>
        <p:spPr/>
        <p:txBody>
          <a:bodyPr/>
          <a:lstStyle/>
          <a:p>
            <a:r>
              <a:rPr lang="en-US" dirty="0"/>
              <a:t>Dealing with the Connectivity</a:t>
            </a:r>
          </a:p>
        </p:txBody>
      </p:sp>
      <p:sp>
        <p:nvSpPr>
          <p:cNvPr id="3" name="Content Placeholder 2">
            <a:extLst>
              <a:ext uri="{FF2B5EF4-FFF2-40B4-BE49-F238E27FC236}">
                <a16:creationId xmlns:a16="http://schemas.microsoft.com/office/drawing/2014/main" id="{C97342CC-CA2C-4C18-B391-EB9EF315B016}"/>
              </a:ext>
            </a:extLst>
          </p:cNvPr>
          <p:cNvSpPr>
            <a:spLocks noGrp="1"/>
          </p:cNvSpPr>
          <p:nvPr>
            <p:ph idx="1"/>
          </p:nvPr>
        </p:nvSpPr>
        <p:spPr/>
        <p:txBody>
          <a:bodyPr>
            <a:normAutofit lnSpcReduction="10000"/>
          </a:bodyPr>
          <a:lstStyle/>
          <a:p>
            <a:r>
              <a:rPr lang="en-US" dirty="0"/>
              <a:t>Cabling is the de facto connecting mechanism in many of the networks.</a:t>
            </a:r>
          </a:p>
          <a:p>
            <a:pPr lvl="1"/>
            <a:r>
              <a:rPr lang="en-US" dirty="0"/>
              <a:t>Before 1990’s the cabling systems were proprietary and vender specific and lack in the flexibility </a:t>
            </a:r>
            <a:r>
              <a:rPr lang="en-US" dirty="0">
                <a:sym typeface="Wingdings" panose="05000000000000000000" pitchFamily="2" charset="2"/>
              </a:rPr>
              <a:t> Vender Locking</a:t>
            </a:r>
          </a:p>
          <a:p>
            <a:pPr lvl="2"/>
            <a:r>
              <a:rPr lang="en-US" sz="2400" dirty="0">
                <a:solidFill>
                  <a:srgbClr val="C00000"/>
                </a:solidFill>
                <a:sym typeface="Wingdings" panose="05000000000000000000" pitchFamily="2" charset="2"/>
              </a:rPr>
              <a:t>It was very difficult for upgrades, shifting to other technologies</a:t>
            </a:r>
          </a:p>
          <a:p>
            <a:pPr lvl="1"/>
            <a:r>
              <a:rPr lang="en-US" dirty="0">
                <a:sym typeface="Wingdings" panose="05000000000000000000" pitchFamily="2" charset="2"/>
              </a:rPr>
              <a:t>The changes to the network infrastructure was very expensive and the entire cable structure wanted to change</a:t>
            </a:r>
          </a:p>
          <a:p>
            <a:r>
              <a:rPr lang="en-US" dirty="0">
                <a:sym typeface="Wingdings" panose="05000000000000000000" pitchFamily="2" charset="2"/>
              </a:rPr>
              <a:t>Mode of operations</a:t>
            </a:r>
          </a:p>
          <a:p>
            <a:pPr lvl="1"/>
            <a:r>
              <a:rPr lang="en-US" dirty="0">
                <a:sym typeface="Wingdings" panose="05000000000000000000" pitchFamily="2" charset="2"/>
              </a:rPr>
              <a:t>Simplex, Half-Duplex and Full duplex</a:t>
            </a:r>
          </a:p>
          <a:p>
            <a:r>
              <a:rPr lang="en-US" dirty="0">
                <a:sym typeface="Wingdings" panose="05000000000000000000" pitchFamily="2" charset="2"/>
              </a:rPr>
              <a:t>End devices and Intermediary devices</a:t>
            </a:r>
          </a:p>
        </p:txBody>
      </p:sp>
      <p:sp>
        <p:nvSpPr>
          <p:cNvPr id="4" name="Slide Number Placeholder 3">
            <a:extLst>
              <a:ext uri="{FF2B5EF4-FFF2-40B4-BE49-F238E27FC236}">
                <a16:creationId xmlns:a16="http://schemas.microsoft.com/office/drawing/2014/main" id="{5D871674-2E97-43AC-B0C4-EAD407C6E606}"/>
              </a:ext>
            </a:extLst>
          </p:cNvPr>
          <p:cNvSpPr>
            <a:spLocks noGrp="1"/>
          </p:cNvSpPr>
          <p:nvPr>
            <p:ph type="sldNum" sz="quarter" idx="12"/>
          </p:nvPr>
        </p:nvSpPr>
        <p:spPr/>
        <p:txBody>
          <a:bodyPr/>
          <a:lstStyle/>
          <a:p>
            <a:fld id="{B74EB0F0-7D7E-412A-B235-20FE2876EE16}" type="slidenum">
              <a:rPr lang="en-US" smtClean="0"/>
              <a:t>31</a:t>
            </a:fld>
            <a:endParaRPr lang="en-US"/>
          </a:p>
        </p:txBody>
      </p:sp>
      <p:pic>
        <p:nvPicPr>
          <p:cNvPr id="7" name="Picture 6" descr="Close-up of a cable with several wires&#10;&#10;Description automatically generated">
            <a:extLst>
              <a:ext uri="{FF2B5EF4-FFF2-40B4-BE49-F238E27FC236}">
                <a16:creationId xmlns:a16="http://schemas.microsoft.com/office/drawing/2014/main" id="{0F4DBFE3-70FD-6FB9-E655-3AF4CB781E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7514" y="518746"/>
            <a:ext cx="1445079" cy="1225948"/>
          </a:xfrm>
          <a:prstGeom prst="rect">
            <a:avLst/>
          </a:prstGeom>
        </p:spPr>
      </p:pic>
      <p:pic>
        <p:nvPicPr>
          <p:cNvPr id="9" name="Picture 8" descr="A close up of a cable&#10;&#10;Description automatically generated">
            <a:extLst>
              <a:ext uri="{FF2B5EF4-FFF2-40B4-BE49-F238E27FC236}">
                <a16:creationId xmlns:a16="http://schemas.microsoft.com/office/drawing/2014/main" id="{39E0AB97-C970-8E25-1225-3C91E56B0A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7812" y="470641"/>
            <a:ext cx="2444188" cy="1225949"/>
          </a:xfrm>
          <a:prstGeom prst="rect">
            <a:avLst/>
          </a:prstGeom>
        </p:spPr>
      </p:pic>
      <p:pic>
        <p:nvPicPr>
          <p:cNvPr id="11" name="Picture 10" descr="A close up of a cable&#10;&#10;Description automatically generated">
            <a:extLst>
              <a:ext uri="{FF2B5EF4-FFF2-40B4-BE49-F238E27FC236}">
                <a16:creationId xmlns:a16="http://schemas.microsoft.com/office/drawing/2014/main" id="{AAEC84A0-346E-4305-C775-2E1FA3489F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1156" y="416778"/>
            <a:ext cx="1733550" cy="970788"/>
          </a:xfrm>
          <a:prstGeom prst="rect">
            <a:avLst/>
          </a:prstGeom>
        </p:spPr>
      </p:pic>
      <p:pic>
        <p:nvPicPr>
          <p:cNvPr id="13" name="Picture 12" descr="A diagram of a data flow&#10;&#10;Description automatically generated">
            <a:extLst>
              <a:ext uri="{FF2B5EF4-FFF2-40B4-BE49-F238E27FC236}">
                <a16:creationId xmlns:a16="http://schemas.microsoft.com/office/drawing/2014/main" id="{26E37C5F-EA9A-FC42-5E0F-87E638F3F8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4287" y="4048329"/>
            <a:ext cx="3734522" cy="2809672"/>
          </a:xfrm>
          <a:prstGeom prst="rect">
            <a:avLst/>
          </a:prstGeom>
        </p:spPr>
      </p:pic>
    </p:spTree>
    <p:extLst>
      <p:ext uri="{BB962C8B-B14F-4D97-AF65-F5344CB8AC3E}">
        <p14:creationId xmlns:p14="http://schemas.microsoft.com/office/powerpoint/2010/main" val="3606051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2E742-0E8A-4ACF-923A-762B16D60C2B}"/>
              </a:ext>
            </a:extLst>
          </p:cNvPr>
          <p:cNvSpPr>
            <a:spLocks noGrp="1"/>
          </p:cNvSpPr>
          <p:nvPr>
            <p:ph type="title"/>
          </p:nvPr>
        </p:nvSpPr>
        <p:spPr/>
        <p:txBody>
          <a:bodyPr/>
          <a:lstStyle/>
          <a:p>
            <a:r>
              <a:rPr lang="en-US" dirty="0"/>
              <a:t>Structured Cabling </a:t>
            </a:r>
          </a:p>
        </p:txBody>
      </p:sp>
      <p:sp>
        <p:nvSpPr>
          <p:cNvPr id="3" name="Content Placeholder 2">
            <a:extLst>
              <a:ext uri="{FF2B5EF4-FFF2-40B4-BE49-F238E27FC236}">
                <a16:creationId xmlns:a16="http://schemas.microsoft.com/office/drawing/2014/main" id="{FFE4D583-118C-4B6F-9B55-D04DCCACC43B}"/>
              </a:ext>
            </a:extLst>
          </p:cNvPr>
          <p:cNvSpPr>
            <a:spLocks noGrp="1"/>
          </p:cNvSpPr>
          <p:nvPr>
            <p:ph idx="1"/>
          </p:nvPr>
        </p:nvSpPr>
        <p:spPr/>
        <p:txBody>
          <a:bodyPr/>
          <a:lstStyle/>
          <a:p>
            <a:r>
              <a:rPr lang="en-US" sz="2400" dirty="0"/>
              <a:t>A structured cabling system is based on point-to-point cable segments that are installed according to the detailed guidelines and specifications published in the </a:t>
            </a:r>
            <a:r>
              <a:rPr lang="en-US" sz="2400" b="1" dirty="0">
                <a:solidFill>
                  <a:srgbClr val="00B0F0"/>
                </a:solidFill>
              </a:rPr>
              <a:t>structured cabling standards</a:t>
            </a:r>
            <a:r>
              <a:rPr lang="en-US" sz="2400" b="1" dirty="0"/>
              <a:t>. </a:t>
            </a:r>
          </a:p>
          <a:p>
            <a:r>
              <a:rPr lang="en-US" sz="2400" dirty="0">
                <a:sym typeface="Wingdings" panose="05000000000000000000" pitchFamily="2" charset="2"/>
              </a:rPr>
              <a:t>In 1991, TIA and EIA published the first version of “Commercial Building Telecommunications Cabling Standards – TIA/EIA-568</a:t>
            </a:r>
            <a:endParaRPr lang="en-US" sz="2400" dirty="0"/>
          </a:p>
          <a:p>
            <a:r>
              <a:rPr lang="en-US" sz="2400" dirty="0"/>
              <a:t>Data caballing involve  not only the Structured cabling standards but also has to be inline with fire Safety standards, electrical wiring standards , etc.</a:t>
            </a:r>
          </a:p>
          <a:p>
            <a:pPr marL="0" indent="0">
              <a:buNone/>
            </a:pPr>
            <a:endParaRPr lang="en-US" dirty="0"/>
          </a:p>
        </p:txBody>
      </p:sp>
      <p:sp>
        <p:nvSpPr>
          <p:cNvPr id="4" name="Slide Number Placeholder 3">
            <a:extLst>
              <a:ext uri="{FF2B5EF4-FFF2-40B4-BE49-F238E27FC236}">
                <a16:creationId xmlns:a16="http://schemas.microsoft.com/office/drawing/2014/main" id="{1C6307E0-BF4C-4C9F-927E-B62E956C030C}"/>
              </a:ext>
            </a:extLst>
          </p:cNvPr>
          <p:cNvSpPr>
            <a:spLocks noGrp="1"/>
          </p:cNvSpPr>
          <p:nvPr>
            <p:ph type="sldNum" sz="quarter" idx="12"/>
          </p:nvPr>
        </p:nvSpPr>
        <p:spPr/>
        <p:txBody>
          <a:bodyPr/>
          <a:lstStyle/>
          <a:p>
            <a:fld id="{B74EB0F0-7D7E-412A-B235-20FE2876EE16}" type="slidenum">
              <a:rPr lang="en-US" smtClean="0"/>
              <a:t>32</a:t>
            </a:fld>
            <a:endParaRPr lang="en-US"/>
          </a:p>
        </p:txBody>
      </p:sp>
      <p:sp>
        <p:nvSpPr>
          <p:cNvPr id="6" name="TextBox 5">
            <a:extLst>
              <a:ext uri="{FF2B5EF4-FFF2-40B4-BE49-F238E27FC236}">
                <a16:creationId xmlns:a16="http://schemas.microsoft.com/office/drawing/2014/main" id="{33115D98-CB59-451E-BC5E-5C24A0759084}"/>
              </a:ext>
            </a:extLst>
          </p:cNvPr>
          <p:cNvSpPr txBox="1"/>
          <p:nvPr/>
        </p:nvSpPr>
        <p:spPr>
          <a:xfrm>
            <a:off x="985520" y="4513614"/>
            <a:ext cx="6573520" cy="1754326"/>
          </a:xfrm>
          <a:prstGeom prst="rect">
            <a:avLst/>
          </a:prstGeom>
          <a:noFill/>
        </p:spPr>
        <p:txBody>
          <a:bodyPr wrap="square">
            <a:spAutoFit/>
          </a:bodyPr>
          <a:lstStyle/>
          <a:p>
            <a:r>
              <a:rPr lang="en-US" sz="1800" b="1" dirty="0"/>
              <a:t>ANSI</a:t>
            </a:r>
            <a:r>
              <a:rPr lang="en-US" sz="1800" dirty="0"/>
              <a:t> –American National Standards Institute</a:t>
            </a:r>
          </a:p>
          <a:p>
            <a:r>
              <a:rPr lang="en-US" sz="1800" b="1" dirty="0"/>
              <a:t>CENELEC- </a:t>
            </a:r>
            <a:r>
              <a:rPr lang="en-US" sz="1800" dirty="0"/>
              <a:t>European Committee for Electrotechnical  standardization</a:t>
            </a:r>
          </a:p>
          <a:p>
            <a:r>
              <a:rPr lang="en-US" sz="1800" b="1" dirty="0"/>
              <a:t>BICSI -</a:t>
            </a:r>
            <a:r>
              <a:rPr lang="en-US" sz="1800" dirty="0"/>
              <a:t> Building Industry Consulting Service International</a:t>
            </a:r>
            <a:endParaRPr lang="en-US" sz="1800" b="1" dirty="0"/>
          </a:p>
          <a:p>
            <a:r>
              <a:rPr lang="en-US" sz="1800" b="1" dirty="0"/>
              <a:t>ISO/IEC</a:t>
            </a:r>
            <a:r>
              <a:rPr lang="en-US" sz="1800" dirty="0"/>
              <a:t>  -International Organization for Standardization </a:t>
            </a:r>
          </a:p>
          <a:p>
            <a:r>
              <a:rPr lang="en-US" sz="1800" b="1" dirty="0"/>
              <a:t>TIA/EIA</a:t>
            </a:r>
            <a:r>
              <a:rPr lang="en-US" sz="1800" dirty="0"/>
              <a:t>-Telecommunications Industry Association /electronic industry Alliance </a:t>
            </a:r>
          </a:p>
        </p:txBody>
      </p:sp>
      <p:sp>
        <p:nvSpPr>
          <p:cNvPr id="8" name="TextBox 7">
            <a:extLst>
              <a:ext uri="{FF2B5EF4-FFF2-40B4-BE49-F238E27FC236}">
                <a16:creationId xmlns:a16="http://schemas.microsoft.com/office/drawing/2014/main" id="{30BC69F6-0D16-4939-81D5-7E3DC55B520F}"/>
              </a:ext>
            </a:extLst>
          </p:cNvPr>
          <p:cNvSpPr txBox="1"/>
          <p:nvPr/>
        </p:nvSpPr>
        <p:spPr>
          <a:xfrm>
            <a:off x="7783389" y="4664139"/>
            <a:ext cx="4231114" cy="1661993"/>
          </a:xfrm>
          <a:prstGeom prst="rect">
            <a:avLst/>
          </a:prstGeom>
          <a:noFill/>
        </p:spPr>
        <p:txBody>
          <a:bodyPr wrap="square">
            <a:spAutoFit/>
          </a:bodyPr>
          <a:lstStyle/>
          <a:p>
            <a:r>
              <a:rPr lang="en-US" dirty="0"/>
              <a:t>ISO/CENELEC used in European countries.</a:t>
            </a:r>
          </a:p>
          <a:p>
            <a:r>
              <a:rPr lang="en-US" dirty="0"/>
              <a:t>ANSI used by Americans &amp; few </a:t>
            </a:r>
          </a:p>
          <a:p>
            <a:r>
              <a:rPr lang="en-US" b="1" dirty="0"/>
              <a:t>TIA/EIA is the most widely used standard.</a:t>
            </a:r>
          </a:p>
          <a:p>
            <a:pPr lvl="1"/>
            <a:r>
              <a:rPr lang="en-US" sz="1600" dirty="0"/>
              <a:t>TIA/EIA-568 for commercial Buildings.</a:t>
            </a:r>
          </a:p>
          <a:p>
            <a:pPr lvl="1"/>
            <a:r>
              <a:rPr lang="en-US" sz="1600" dirty="0"/>
              <a:t>TIA-942 data center.</a:t>
            </a:r>
          </a:p>
          <a:p>
            <a:pPr lvl="1"/>
            <a:r>
              <a:rPr lang="en-US" sz="1600" b="1" dirty="0">
                <a:solidFill>
                  <a:srgbClr val="00B0F0"/>
                </a:solidFill>
              </a:rPr>
              <a:t>We use the 568-B in Sri Lanka</a:t>
            </a:r>
          </a:p>
        </p:txBody>
      </p:sp>
      <p:cxnSp>
        <p:nvCxnSpPr>
          <p:cNvPr id="10" name="Straight Connector 9">
            <a:extLst>
              <a:ext uri="{FF2B5EF4-FFF2-40B4-BE49-F238E27FC236}">
                <a16:creationId xmlns:a16="http://schemas.microsoft.com/office/drawing/2014/main" id="{B573BDF8-5DDA-40F7-830E-E4C8CA7B737B}"/>
              </a:ext>
            </a:extLst>
          </p:cNvPr>
          <p:cNvCxnSpPr/>
          <p:nvPr/>
        </p:nvCxnSpPr>
        <p:spPr>
          <a:xfrm>
            <a:off x="7559040" y="4379441"/>
            <a:ext cx="0" cy="223139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5" name="Picture 4" descr="Logo, company name&#10;&#10;Description automatically generated">
            <a:extLst>
              <a:ext uri="{FF2B5EF4-FFF2-40B4-BE49-F238E27FC236}">
                <a16:creationId xmlns:a16="http://schemas.microsoft.com/office/drawing/2014/main" id="{076057DB-1150-4C0E-A09E-8FFB308385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7642" y="2466519"/>
            <a:ext cx="1323682" cy="734402"/>
          </a:xfrm>
          <a:prstGeom prst="rect">
            <a:avLst/>
          </a:prstGeom>
        </p:spPr>
      </p:pic>
      <p:pic>
        <p:nvPicPr>
          <p:cNvPr id="1026" name="Picture 2" descr="EIA ELECTRONIC INDUSTRIES ALLIANCE Trademark - Registration Number 3264371  - Serial Number 78730621 :: Justia Trademarks">
            <a:extLst>
              <a:ext uri="{FF2B5EF4-FFF2-40B4-BE49-F238E27FC236}">
                <a16:creationId xmlns:a16="http://schemas.microsoft.com/office/drawing/2014/main" id="{0B65F5AB-BCB1-4CDB-BBF5-053EDC4721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93840" y="4100146"/>
            <a:ext cx="1290312" cy="451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87845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07BF0-7B18-4AE2-BAF5-7B84B606A96B}"/>
              </a:ext>
            </a:extLst>
          </p:cNvPr>
          <p:cNvSpPr>
            <a:spLocks noGrp="1"/>
          </p:cNvSpPr>
          <p:nvPr>
            <p:ph type="title"/>
          </p:nvPr>
        </p:nvSpPr>
        <p:spPr/>
        <p:txBody>
          <a:bodyPr/>
          <a:lstStyle/>
          <a:p>
            <a:r>
              <a:rPr lang="en-US" dirty="0"/>
              <a:t>The current TIA/EIA-568  standard</a:t>
            </a:r>
          </a:p>
        </p:txBody>
      </p:sp>
      <p:sp>
        <p:nvSpPr>
          <p:cNvPr id="3" name="Content Placeholder 2">
            <a:extLst>
              <a:ext uri="{FF2B5EF4-FFF2-40B4-BE49-F238E27FC236}">
                <a16:creationId xmlns:a16="http://schemas.microsoft.com/office/drawing/2014/main" id="{FA425566-37DD-4206-8436-89FF618CB96B}"/>
              </a:ext>
            </a:extLst>
          </p:cNvPr>
          <p:cNvSpPr>
            <a:spLocks noGrp="1"/>
          </p:cNvSpPr>
          <p:nvPr>
            <p:ph idx="1"/>
          </p:nvPr>
        </p:nvSpPr>
        <p:spPr/>
        <p:txBody>
          <a:bodyPr/>
          <a:lstStyle/>
          <a:p>
            <a:r>
              <a:rPr lang="en-US" sz="3200" dirty="0"/>
              <a:t>TIA/EIA-568-C.1   - General requirements.</a:t>
            </a:r>
          </a:p>
          <a:p>
            <a:r>
              <a:rPr lang="en-US" sz="3200" dirty="0"/>
              <a:t>TIA/EIA- 568-C.2   - Components of balanced twisted-pair cable systems </a:t>
            </a:r>
          </a:p>
          <a:p>
            <a:r>
              <a:rPr lang="en-US" sz="3200" dirty="0"/>
              <a:t>TIA/EIA-568-C.3   -Components of fiber optic cable systems, </a:t>
            </a:r>
          </a:p>
          <a:p>
            <a:r>
              <a:rPr lang="en-US" sz="3200" dirty="0"/>
              <a:t>TIA/EIA-568-C.4   -Coaxial cabling components</a:t>
            </a:r>
          </a:p>
          <a:p>
            <a:endParaRPr lang="en-US" dirty="0"/>
          </a:p>
        </p:txBody>
      </p:sp>
      <p:sp>
        <p:nvSpPr>
          <p:cNvPr id="4" name="Slide Number Placeholder 3">
            <a:extLst>
              <a:ext uri="{FF2B5EF4-FFF2-40B4-BE49-F238E27FC236}">
                <a16:creationId xmlns:a16="http://schemas.microsoft.com/office/drawing/2014/main" id="{F02B0D15-97E7-4D2C-95FA-3DAD1909BF6E}"/>
              </a:ext>
            </a:extLst>
          </p:cNvPr>
          <p:cNvSpPr>
            <a:spLocks noGrp="1"/>
          </p:cNvSpPr>
          <p:nvPr>
            <p:ph type="sldNum" sz="quarter" idx="12"/>
          </p:nvPr>
        </p:nvSpPr>
        <p:spPr/>
        <p:txBody>
          <a:bodyPr/>
          <a:lstStyle/>
          <a:p>
            <a:fld id="{B74EB0F0-7D7E-412A-B235-20FE2876EE16}" type="slidenum">
              <a:rPr lang="en-US" smtClean="0"/>
              <a:t>33</a:t>
            </a:fld>
            <a:endParaRPr lang="en-US"/>
          </a:p>
        </p:txBody>
      </p:sp>
    </p:spTree>
    <p:extLst>
      <p:ext uri="{BB962C8B-B14F-4D97-AF65-F5344CB8AC3E}">
        <p14:creationId xmlns:p14="http://schemas.microsoft.com/office/powerpoint/2010/main" val="23508002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85D240-990E-5E9F-859C-D8DA4BA9DD24}"/>
              </a:ext>
            </a:extLst>
          </p:cNvPr>
          <p:cNvSpPr>
            <a:spLocks noGrp="1"/>
          </p:cNvSpPr>
          <p:nvPr>
            <p:ph sz="half" idx="1"/>
          </p:nvPr>
        </p:nvSpPr>
        <p:spPr>
          <a:xfrm>
            <a:off x="838200" y="1825625"/>
            <a:ext cx="5181600" cy="4351338"/>
          </a:xfrm>
        </p:spPr>
        <p:txBody>
          <a:bodyPr>
            <a:normAutofit lnSpcReduction="10000"/>
          </a:bodyPr>
          <a:lstStyle/>
          <a:p>
            <a:r>
              <a:rPr lang="en-US" dirty="0"/>
              <a:t>TIA/EIA 568A and TIA/EIA-568B standards describes the order of the wires placed in the RJ45 connector. </a:t>
            </a:r>
          </a:p>
          <a:p>
            <a:r>
              <a:rPr lang="en-US" dirty="0"/>
              <a:t>Functionally, there is no difference between TIA/EIA 568A and TIA/EIA-568B standards. </a:t>
            </a:r>
          </a:p>
          <a:p>
            <a:r>
              <a:rPr lang="en-US" dirty="0"/>
              <a:t>Only the difference is that </a:t>
            </a:r>
            <a:r>
              <a:rPr lang="en-US" b="1" dirty="0"/>
              <a:t>the position of </a:t>
            </a:r>
            <a:r>
              <a:rPr lang="en-US" b="1" dirty="0">
                <a:solidFill>
                  <a:srgbClr val="00B050"/>
                </a:solidFill>
              </a:rPr>
              <a:t>Green</a:t>
            </a:r>
            <a:r>
              <a:rPr lang="en-US" b="1" dirty="0"/>
              <a:t> and </a:t>
            </a:r>
            <a:r>
              <a:rPr lang="en-US" b="1" dirty="0">
                <a:solidFill>
                  <a:srgbClr val="FF6600"/>
                </a:solidFill>
              </a:rPr>
              <a:t>Orange</a:t>
            </a:r>
            <a:r>
              <a:rPr lang="en-US" b="1" dirty="0"/>
              <a:t> wires are switched</a:t>
            </a:r>
            <a:r>
              <a:rPr lang="en-US" dirty="0"/>
              <a:t>.</a:t>
            </a:r>
          </a:p>
        </p:txBody>
      </p:sp>
      <p:pic>
        <p:nvPicPr>
          <p:cNvPr id="5" name="Picture 4" descr="Diagram&#10;&#10;Description automatically generated">
            <a:extLst>
              <a:ext uri="{FF2B5EF4-FFF2-40B4-BE49-F238E27FC236}">
                <a16:creationId xmlns:a16="http://schemas.microsoft.com/office/drawing/2014/main" id="{A6A81F37-5947-5F89-B99A-D3FE4B126E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9839" y="136525"/>
            <a:ext cx="2922429" cy="2922429"/>
          </a:xfrm>
          <a:prstGeom prst="rect">
            <a:avLst/>
          </a:prstGeom>
          <a:noFill/>
        </p:spPr>
      </p:pic>
      <p:sp>
        <p:nvSpPr>
          <p:cNvPr id="4" name="Slide Number Placeholder 3">
            <a:extLst>
              <a:ext uri="{FF2B5EF4-FFF2-40B4-BE49-F238E27FC236}">
                <a16:creationId xmlns:a16="http://schemas.microsoft.com/office/drawing/2014/main" id="{014EA1F9-5100-2A57-1F77-8E020D7DF9DB}"/>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74EB0F0-7D7E-412A-B235-20FE2876EE16}" type="slidenum">
              <a:rPr lang="en-US" smtClean="0"/>
              <a:pPr>
                <a:spcAft>
                  <a:spcPts val="600"/>
                </a:spcAft>
              </a:pPr>
              <a:t>34</a:t>
            </a:fld>
            <a:endParaRPr lang="en-US"/>
          </a:p>
        </p:txBody>
      </p:sp>
      <p:sp>
        <p:nvSpPr>
          <p:cNvPr id="2" name="Title 1">
            <a:extLst>
              <a:ext uri="{FF2B5EF4-FFF2-40B4-BE49-F238E27FC236}">
                <a16:creationId xmlns:a16="http://schemas.microsoft.com/office/drawing/2014/main" id="{7080FF50-6831-FAA2-C15C-F658E069B140}"/>
              </a:ext>
            </a:extLst>
          </p:cNvPr>
          <p:cNvSpPr>
            <a:spLocks noGrp="1"/>
          </p:cNvSpPr>
          <p:nvPr>
            <p:ph type="title"/>
          </p:nvPr>
        </p:nvSpPr>
        <p:spPr>
          <a:xfrm>
            <a:off x="811820" y="518746"/>
            <a:ext cx="10515600" cy="1040058"/>
          </a:xfrm>
        </p:spPr>
        <p:txBody>
          <a:bodyPr anchor="ctr">
            <a:normAutofit/>
          </a:bodyPr>
          <a:lstStyle/>
          <a:p>
            <a:r>
              <a:rPr lang="en-US" dirty="0"/>
              <a:t>TIA/EIA 568 Standards </a:t>
            </a:r>
          </a:p>
        </p:txBody>
      </p:sp>
      <p:pic>
        <p:nvPicPr>
          <p:cNvPr id="7" name="Picture 6" descr="Chart, diagram&#10;&#10;Description automatically generated">
            <a:extLst>
              <a:ext uri="{FF2B5EF4-FFF2-40B4-BE49-F238E27FC236}">
                <a16:creationId xmlns:a16="http://schemas.microsoft.com/office/drawing/2014/main" id="{DEBB877E-9871-D425-3A83-01199A77D7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0960" y="2356668"/>
            <a:ext cx="5181600" cy="4152502"/>
          </a:xfrm>
          <a:prstGeom prst="rect">
            <a:avLst/>
          </a:prstGeom>
        </p:spPr>
      </p:pic>
    </p:spTree>
    <p:extLst>
      <p:ext uri="{BB962C8B-B14F-4D97-AF65-F5344CB8AC3E}">
        <p14:creationId xmlns:p14="http://schemas.microsoft.com/office/powerpoint/2010/main" val="19136040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D93DD102-01D4-D286-1D8F-C60207CE34E0}"/>
              </a:ext>
            </a:extLst>
          </p:cNvPr>
          <p:cNvSpPr>
            <a:spLocks noGrp="1"/>
          </p:cNvSpPr>
          <p:nvPr>
            <p:ph sz="half" idx="1"/>
          </p:nvPr>
        </p:nvSpPr>
        <p:spPr>
          <a:xfrm>
            <a:off x="838200" y="1825625"/>
            <a:ext cx="5181600" cy="4351338"/>
          </a:xfrm>
        </p:spPr>
        <p:txBody>
          <a:bodyPr>
            <a:normAutofit/>
          </a:bodyPr>
          <a:lstStyle/>
          <a:p>
            <a:r>
              <a:rPr lang="en-US" sz="2400" b="1" dirty="0"/>
              <a:t>Straight Cables </a:t>
            </a:r>
            <a:r>
              <a:rPr lang="en-US" sz="2400" dirty="0"/>
              <a:t>in Megabit range</a:t>
            </a:r>
          </a:p>
          <a:p>
            <a:pPr lvl="1"/>
            <a:r>
              <a:rPr lang="en-US" dirty="0">
                <a:solidFill>
                  <a:srgbClr val="C00000"/>
                </a:solidFill>
              </a:rPr>
              <a:t>To connect intermediate devices with end devices</a:t>
            </a:r>
          </a:p>
          <a:p>
            <a:pPr lvl="2"/>
            <a:r>
              <a:rPr lang="en-US" sz="2400" dirty="0"/>
              <a:t>2 Pair used for data communication</a:t>
            </a:r>
          </a:p>
          <a:p>
            <a:pPr lvl="3"/>
            <a:r>
              <a:rPr lang="en-US" sz="2400" dirty="0"/>
              <a:t>1,2 for TX</a:t>
            </a:r>
          </a:p>
          <a:p>
            <a:pPr lvl="3"/>
            <a:r>
              <a:rPr lang="en-US" sz="2400" dirty="0"/>
              <a:t>3,6 for RX</a:t>
            </a:r>
          </a:p>
          <a:p>
            <a:r>
              <a:rPr lang="en-US" sz="2400" b="1" dirty="0"/>
              <a:t>Crossover cables</a:t>
            </a:r>
          </a:p>
          <a:p>
            <a:pPr lvl="1"/>
            <a:r>
              <a:rPr lang="en-US" dirty="0">
                <a:solidFill>
                  <a:srgbClr val="C00000"/>
                </a:solidFill>
              </a:rPr>
              <a:t>Connect 2 End Devices</a:t>
            </a:r>
          </a:p>
          <a:p>
            <a:pPr lvl="2"/>
            <a:r>
              <a:rPr lang="en-US" sz="2400" dirty="0"/>
              <a:t>2 Pairs are used to data communication</a:t>
            </a:r>
          </a:p>
          <a:p>
            <a:pPr lvl="1"/>
            <a:endParaRPr lang="en-US" dirty="0"/>
          </a:p>
        </p:txBody>
      </p:sp>
      <p:sp>
        <p:nvSpPr>
          <p:cNvPr id="4" name="Slide Number Placeholder 3">
            <a:extLst>
              <a:ext uri="{FF2B5EF4-FFF2-40B4-BE49-F238E27FC236}">
                <a16:creationId xmlns:a16="http://schemas.microsoft.com/office/drawing/2014/main" id="{96F0516D-BFDB-49D4-8316-99C454C078B7}"/>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74EB0F0-7D7E-412A-B235-20FE2876EE16}" type="slidenum">
              <a:rPr lang="en-US" smtClean="0"/>
              <a:pPr>
                <a:spcAft>
                  <a:spcPts val="600"/>
                </a:spcAft>
              </a:pPr>
              <a:t>35</a:t>
            </a:fld>
            <a:endParaRPr lang="en-US"/>
          </a:p>
        </p:txBody>
      </p:sp>
      <p:sp>
        <p:nvSpPr>
          <p:cNvPr id="6" name="Title 5">
            <a:extLst>
              <a:ext uri="{FF2B5EF4-FFF2-40B4-BE49-F238E27FC236}">
                <a16:creationId xmlns:a16="http://schemas.microsoft.com/office/drawing/2014/main" id="{EB2E51FC-4862-5AF7-E18D-BD6EEB361F81}"/>
              </a:ext>
            </a:extLst>
          </p:cNvPr>
          <p:cNvSpPr>
            <a:spLocks noGrp="1"/>
          </p:cNvSpPr>
          <p:nvPr>
            <p:ph type="title"/>
          </p:nvPr>
        </p:nvSpPr>
        <p:spPr>
          <a:xfrm>
            <a:off x="811820" y="518746"/>
            <a:ext cx="10515600" cy="1040058"/>
          </a:xfrm>
        </p:spPr>
        <p:txBody>
          <a:bodyPr anchor="ctr">
            <a:normAutofit/>
          </a:bodyPr>
          <a:lstStyle/>
          <a:p>
            <a:r>
              <a:rPr lang="en-US" dirty="0"/>
              <a:t>Use of 4 Pairs with RJ45 Connector</a:t>
            </a:r>
          </a:p>
        </p:txBody>
      </p:sp>
      <p:pic>
        <p:nvPicPr>
          <p:cNvPr id="13" name="Picture 12">
            <a:extLst>
              <a:ext uri="{FF2B5EF4-FFF2-40B4-BE49-F238E27FC236}">
                <a16:creationId xmlns:a16="http://schemas.microsoft.com/office/drawing/2014/main" id="{AD2CCBCC-C99E-53A2-BF4C-8E53DC48BA36}"/>
              </a:ext>
            </a:extLst>
          </p:cNvPr>
          <p:cNvPicPr>
            <a:picLocks noChangeAspect="1"/>
          </p:cNvPicPr>
          <p:nvPr/>
        </p:nvPicPr>
        <p:blipFill>
          <a:blip r:embed="rId2"/>
          <a:stretch>
            <a:fillRect/>
          </a:stretch>
        </p:blipFill>
        <p:spPr>
          <a:xfrm>
            <a:off x="5989320" y="4434348"/>
            <a:ext cx="6096000" cy="2333190"/>
          </a:xfrm>
          <a:prstGeom prst="rect">
            <a:avLst/>
          </a:prstGeom>
        </p:spPr>
      </p:pic>
      <p:pic>
        <p:nvPicPr>
          <p:cNvPr id="3" name="Picture 2">
            <a:extLst>
              <a:ext uri="{FF2B5EF4-FFF2-40B4-BE49-F238E27FC236}">
                <a16:creationId xmlns:a16="http://schemas.microsoft.com/office/drawing/2014/main" id="{6F2052BB-03A4-4BFC-9625-E70504C77026}"/>
              </a:ext>
            </a:extLst>
          </p:cNvPr>
          <p:cNvPicPr>
            <a:picLocks noChangeAspect="1"/>
          </p:cNvPicPr>
          <p:nvPr/>
        </p:nvPicPr>
        <p:blipFill rotWithShape="1">
          <a:blip r:embed="rId3">
            <a:extLst>
              <a:ext uri="{28A0092B-C50C-407E-A947-70E740481C1C}">
                <a14:useLocalDpi xmlns:a14="http://schemas.microsoft.com/office/drawing/2010/main" val="0"/>
              </a:ext>
            </a:extLst>
          </a:blip>
          <a:srcRect l="6697" t="7416" r="6559" b="15615"/>
          <a:stretch/>
        </p:blipFill>
        <p:spPr>
          <a:xfrm>
            <a:off x="6960636" y="2061611"/>
            <a:ext cx="3825551" cy="1939683"/>
          </a:xfrm>
          <a:prstGeom prst="rect">
            <a:avLst/>
          </a:prstGeom>
        </p:spPr>
      </p:pic>
    </p:spTree>
    <p:extLst>
      <p:ext uri="{BB962C8B-B14F-4D97-AF65-F5344CB8AC3E}">
        <p14:creationId xmlns:p14="http://schemas.microsoft.com/office/powerpoint/2010/main" val="5868329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371A402-FF05-D723-98B3-9040CBFBE034}"/>
              </a:ext>
            </a:extLst>
          </p:cNvPr>
          <p:cNvSpPr>
            <a:spLocks noGrp="1"/>
          </p:cNvSpPr>
          <p:nvPr>
            <p:ph sz="half" idx="1"/>
          </p:nvPr>
        </p:nvSpPr>
        <p:spPr>
          <a:xfrm>
            <a:off x="838200" y="1825625"/>
            <a:ext cx="5181600" cy="4351338"/>
          </a:xfrm>
        </p:spPr>
        <p:txBody>
          <a:bodyPr>
            <a:normAutofit/>
          </a:bodyPr>
          <a:lstStyle/>
          <a:p>
            <a:r>
              <a:rPr lang="en-US" dirty="0"/>
              <a:t>In 100BaseT (100Mbps Twisted Pair Cables), only 2 pairs are used for data communication</a:t>
            </a:r>
          </a:p>
          <a:p>
            <a:pPr lvl="1"/>
            <a:r>
              <a:rPr lang="en-US" sz="2800" dirty="0"/>
              <a:t>1,2,3 and 6</a:t>
            </a:r>
          </a:p>
          <a:p>
            <a:pPr lvl="1"/>
            <a:r>
              <a:rPr lang="en-US" sz="2800" dirty="0"/>
              <a:t>Remaining pairs (4,5,7,8) are used for transfer power for small devices such are CCTV camera, Access points etc.</a:t>
            </a:r>
          </a:p>
          <a:p>
            <a:pPr lvl="1"/>
            <a:r>
              <a:rPr lang="en-US" sz="2800" dirty="0"/>
              <a:t>Need PoE Switches to provide power for the end devices.</a:t>
            </a:r>
          </a:p>
        </p:txBody>
      </p:sp>
      <p:pic>
        <p:nvPicPr>
          <p:cNvPr id="8" name="Picture 7" descr="Diagram&#10;&#10;Description automatically generated">
            <a:extLst>
              <a:ext uri="{FF2B5EF4-FFF2-40B4-BE49-F238E27FC236}">
                <a16:creationId xmlns:a16="http://schemas.microsoft.com/office/drawing/2014/main" id="{8E00F545-972F-9A34-78A6-A29A807E74C3}"/>
              </a:ext>
            </a:extLst>
          </p:cNvPr>
          <p:cNvPicPr>
            <a:picLocks noChangeAspect="1"/>
          </p:cNvPicPr>
          <p:nvPr/>
        </p:nvPicPr>
        <p:blipFill rotWithShape="1">
          <a:blip r:embed="rId2">
            <a:extLst>
              <a:ext uri="{28A0092B-C50C-407E-A947-70E740481C1C}">
                <a14:useLocalDpi xmlns:a14="http://schemas.microsoft.com/office/drawing/2010/main" val="0"/>
              </a:ext>
            </a:extLst>
          </a:blip>
          <a:srcRect t="7311" r="15683"/>
          <a:stretch/>
        </p:blipFill>
        <p:spPr>
          <a:xfrm>
            <a:off x="8028516" y="1558804"/>
            <a:ext cx="3831799" cy="4033203"/>
          </a:xfrm>
          <a:prstGeom prst="rect">
            <a:avLst/>
          </a:prstGeom>
          <a:noFill/>
        </p:spPr>
      </p:pic>
      <p:sp>
        <p:nvSpPr>
          <p:cNvPr id="4" name="Slide Number Placeholder 3">
            <a:extLst>
              <a:ext uri="{FF2B5EF4-FFF2-40B4-BE49-F238E27FC236}">
                <a16:creationId xmlns:a16="http://schemas.microsoft.com/office/drawing/2014/main" id="{B8BBE91B-06D0-9CA3-21B0-C64671982EF5}"/>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74EB0F0-7D7E-412A-B235-20FE2876EE16}" type="slidenum">
              <a:rPr lang="en-US" smtClean="0"/>
              <a:pPr>
                <a:spcAft>
                  <a:spcPts val="600"/>
                </a:spcAft>
              </a:pPr>
              <a:t>36</a:t>
            </a:fld>
            <a:endParaRPr lang="en-US"/>
          </a:p>
        </p:txBody>
      </p:sp>
      <p:sp>
        <p:nvSpPr>
          <p:cNvPr id="5" name="Title 4">
            <a:extLst>
              <a:ext uri="{FF2B5EF4-FFF2-40B4-BE49-F238E27FC236}">
                <a16:creationId xmlns:a16="http://schemas.microsoft.com/office/drawing/2014/main" id="{C8A1EF4B-2EDD-0AF9-CA4F-905C479B8B93}"/>
              </a:ext>
            </a:extLst>
          </p:cNvPr>
          <p:cNvSpPr>
            <a:spLocks noGrp="1"/>
          </p:cNvSpPr>
          <p:nvPr>
            <p:ph type="title"/>
          </p:nvPr>
        </p:nvSpPr>
        <p:spPr>
          <a:xfrm>
            <a:off x="811820" y="518746"/>
            <a:ext cx="10515600" cy="1040058"/>
          </a:xfrm>
        </p:spPr>
        <p:txBody>
          <a:bodyPr anchor="ctr">
            <a:normAutofit/>
          </a:bodyPr>
          <a:lstStyle/>
          <a:p>
            <a:r>
              <a:rPr lang="en-US" dirty="0"/>
              <a:t>UTP for Power and High-Speed Data Rates</a:t>
            </a:r>
          </a:p>
        </p:txBody>
      </p:sp>
      <p:pic>
        <p:nvPicPr>
          <p:cNvPr id="10" name="Picture 9" descr="Diagram&#10;&#10;Description automatically generated">
            <a:extLst>
              <a:ext uri="{FF2B5EF4-FFF2-40B4-BE49-F238E27FC236}">
                <a16:creationId xmlns:a16="http://schemas.microsoft.com/office/drawing/2014/main" id="{41E55FB5-2E3C-95DC-246F-AFD85B7CF5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1326" y="1479011"/>
            <a:ext cx="5378989" cy="5378989"/>
          </a:xfrm>
          <a:prstGeom prst="rect">
            <a:avLst/>
          </a:prstGeom>
        </p:spPr>
      </p:pic>
    </p:spTree>
    <p:extLst>
      <p:ext uri="{BB962C8B-B14F-4D97-AF65-F5344CB8AC3E}">
        <p14:creationId xmlns:p14="http://schemas.microsoft.com/office/powerpoint/2010/main" val="1302771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DC186F2-5C44-E1FB-10BF-61F521496468}"/>
              </a:ext>
            </a:extLst>
          </p:cNvPr>
          <p:cNvSpPr>
            <a:spLocks noGrp="1"/>
          </p:cNvSpPr>
          <p:nvPr>
            <p:ph type="title"/>
          </p:nvPr>
        </p:nvSpPr>
        <p:spPr/>
        <p:txBody>
          <a:bodyPr/>
          <a:lstStyle/>
          <a:p>
            <a:r>
              <a:rPr lang="en-US" dirty="0"/>
              <a:t>UTP for High-Speed Data (Gigabit Ethernet)</a:t>
            </a:r>
          </a:p>
        </p:txBody>
      </p:sp>
      <p:sp>
        <p:nvSpPr>
          <p:cNvPr id="6" name="Content Placeholder 5">
            <a:extLst>
              <a:ext uri="{FF2B5EF4-FFF2-40B4-BE49-F238E27FC236}">
                <a16:creationId xmlns:a16="http://schemas.microsoft.com/office/drawing/2014/main" id="{C298CFAD-01BE-34EB-529B-5A39F5228581}"/>
              </a:ext>
            </a:extLst>
          </p:cNvPr>
          <p:cNvSpPr>
            <a:spLocks noGrp="1"/>
          </p:cNvSpPr>
          <p:nvPr>
            <p:ph idx="1"/>
          </p:nvPr>
        </p:nvSpPr>
        <p:spPr/>
        <p:txBody>
          <a:bodyPr/>
          <a:lstStyle/>
          <a:p>
            <a:r>
              <a:rPr lang="en-US" dirty="0"/>
              <a:t>UTP – 1000BaseT uses all 4 pairs for data communication.</a:t>
            </a:r>
          </a:p>
          <a:p>
            <a:pPr lvl="1"/>
            <a:r>
              <a:rPr lang="en-US" dirty="0"/>
              <a:t>CAT 5e, CAT6 and  CAT 7 UTP cables</a:t>
            </a:r>
          </a:p>
          <a:p>
            <a:pPr lvl="1"/>
            <a:r>
              <a:rPr lang="en-US" dirty="0"/>
              <a:t>Maximum distance is 100m</a:t>
            </a:r>
          </a:p>
          <a:p>
            <a:endParaRPr lang="en-US" dirty="0"/>
          </a:p>
        </p:txBody>
      </p:sp>
      <p:sp>
        <p:nvSpPr>
          <p:cNvPr id="4" name="Slide Number Placeholder 3">
            <a:extLst>
              <a:ext uri="{FF2B5EF4-FFF2-40B4-BE49-F238E27FC236}">
                <a16:creationId xmlns:a16="http://schemas.microsoft.com/office/drawing/2014/main" id="{15F91A25-F910-4BB6-BBAB-9717ACDEE84D}"/>
              </a:ext>
            </a:extLst>
          </p:cNvPr>
          <p:cNvSpPr>
            <a:spLocks noGrp="1"/>
          </p:cNvSpPr>
          <p:nvPr>
            <p:ph type="sldNum" sz="quarter" idx="12"/>
          </p:nvPr>
        </p:nvSpPr>
        <p:spPr/>
        <p:txBody>
          <a:bodyPr/>
          <a:lstStyle/>
          <a:p>
            <a:fld id="{B74EB0F0-7D7E-412A-B235-20FE2876EE16}" type="slidenum">
              <a:rPr lang="en-US" smtClean="0"/>
              <a:t>37</a:t>
            </a:fld>
            <a:endParaRPr lang="en-US" dirty="0"/>
          </a:p>
        </p:txBody>
      </p:sp>
      <p:pic>
        <p:nvPicPr>
          <p:cNvPr id="10" name="Picture 9" descr="A picture containing cable, connector, adapter&#10;&#10;Description automatically generated">
            <a:extLst>
              <a:ext uri="{FF2B5EF4-FFF2-40B4-BE49-F238E27FC236}">
                <a16:creationId xmlns:a16="http://schemas.microsoft.com/office/drawing/2014/main" id="{C95B9429-EE74-5A52-7BB3-14FC4C1EB7E5}"/>
              </a:ext>
            </a:extLst>
          </p:cNvPr>
          <p:cNvPicPr>
            <a:picLocks noChangeAspect="1"/>
          </p:cNvPicPr>
          <p:nvPr/>
        </p:nvPicPr>
        <p:blipFill rotWithShape="1">
          <a:blip r:embed="rId2">
            <a:extLst>
              <a:ext uri="{28A0092B-C50C-407E-A947-70E740481C1C}">
                <a14:useLocalDpi xmlns:a14="http://schemas.microsoft.com/office/drawing/2010/main" val="0"/>
              </a:ext>
            </a:extLst>
          </a:blip>
          <a:srcRect l="28074" t="1991" b="29037"/>
          <a:stretch/>
        </p:blipFill>
        <p:spPr>
          <a:xfrm>
            <a:off x="10427254" y="0"/>
            <a:ext cx="1764746" cy="1692275"/>
          </a:xfrm>
          <a:prstGeom prst="rect">
            <a:avLst/>
          </a:prstGeom>
        </p:spPr>
      </p:pic>
      <p:pic>
        <p:nvPicPr>
          <p:cNvPr id="12" name="Picture 11" descr="Graphical user interface&#10;&#10;Description automatically generated with low confidence">
            <a:extLst>
              <a:ext uri="{FF2B5EF4-FFF2-40B4-BE49-F238E27FC236}">
                <a16:creationId xmlns:a16="http://schemas.microsoft.com/office/drawing/2014/main" id="{612DBB65-F19D-BE4E-8686-72BC7867D8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2160" y="3913372"/>
            <a:ext cx="8909840" cy="2714951"/>
          </a:xfrm>
          <a:prstGeom prst="rect">
            <a:avLst/>
          </a:prstGeom>
        </p:spPr>
      </p:pic>
    </p:spTree>
    <p:extLst>
      <p:ext uri="{BB962C8B-B14F-4D97-AF65-F5344CB8AC3E}">
        <p14:creationId xmlns:p14="http://schemas.microsoft.com/office/powerpoint/2010/main" val="16005589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E13B9-6430-F42A-8D0E-B34CB4A615A9}"/>
              </a:ext>
            </a:extLst>
          </p:cNvPr>
          <p:cNvSpPr>
            <a:spLocks noGrp="1"/>
          </p:cNvSpPr>
          <p:nvPr>
            <p:ph type="title"/>
          </p:nvPr>
        </p:nvSpPr>
        <p:spPr/>
        <p:txBody>
          <a:bodyPr/>
          <a:lstStyle/>
          <a:p>
            <a:r>
              <a:rPr lang="en-US" dirty="0"/>
              <a:t>Feature and Specification Comparison </a:t>
            </a:r>
          </a:p>
        </p:txBody>
      </p:sp>
      <p:pic>
        <p:nvPicPr>
          <p:cNvPr id="6" name="Content Placeholder 5" descr="Table&#10;&#10;Description automatically generated with low confidence">
            <a:extLst>
              <a:ext uri="{FF2B5EF4-FFF2-40B4-BE49-F238E27FC236}">
                <a16:creationId xmlns:a16="http://schemas.microsoft.com/office/drawing/2014/main" id="{3A04E920-3F4A-F4B0-AF50-E3A478F809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46404" y="3036756"/>
            <a:ext cx="6528682" cy="3924464"/>
          </a:xfrm>
        </p:spPr>
      </p:pic>
      <p:sp>
        <p:nvSpPr>
          <p:cNvPr id="4" name="Slide Number Placeholder 3">
            <a:extLst>
              <a:ext uri="{FF2B5EF4-FFF2-40B4-BE49-F238E27FC236}">
                <a16:creationId xmlns:a16="http://schemas.microsoft.com/office/drawing/2014/main" id="{8A0AA1FC-DF10-1C45-B1B9-B9C983D16FAE}"/>
              </a:ext>
            </a:extLst>
          </p:cNvPr>
          <p:cNvSpPr>
            <a:spLocks noGrp="1"/>
          </p:cNvSpPr>
          <p:nvPr>
            <p:ph type="sldNum" sz="quarter" idx="12"/>
          </p:nvPr>
        </p:nvSpPr>
        <p:spPr/>
        <p:txBody>
          <a:bodyPr/>
          <a:lstStyle/>
          <a:p>
            <a:fld id="{B74EB0F0-7D7E-412A-B235-20FE2876EE16}" type="slidenum">
              <a:rPr lang="en-US" smtClean="0"/>
              <a:t>38</a:t>
            </a:fld>
            <a:endParaRPr lang="en-US"/>
          </a:p>
        </p:txBody>
      </p:sp>
      <p:pic>
        <p:nvPicPr>
          <p:cNvPr id="8" name="Picture 7" descr="Table&#10;&#10;Description automatically generated">
            <a:extLst>
              <a:ext uri="{FF2B5EF4-FFF2-40B4-BE49-F238E27FC236}">
                <a16:creationId xmlns:a16="http://schemas.microsoft.com/office/drawing/2014/main" id="{AFCB0B0B-D0DB-0615-D85D-4BC1EA9AF2A8}"/>
              </a:ext>
            </a:extLst>
          </p:cNvPr>
          <p:cNvPicPr>
            <a:picLocks noChangeAspect="1"/>
          </p:cNvPicPr>
          <p:nvPr/>
        </p:nvPicPr>
        <p:blipFill rotWithShape="1">
          <a:blip r:embed="rId3">
            <a:extLst>
              <a:ext uri="{28A0092B-C50C-407E-A947-70E740481C1C}">
                <a14:useLocalDpi xmlns:a14="http://schemas.microsoft.com/office/drawing/2010/main" val="0"/>
              </a:ext>
            </a:extLst>
          </a:blip>
          <a:srcRect t="22207" b="7396"/>
          <a:stretch/>
        </p:blipFill>
        <p:spPr>
          <a:xfrm>
            <a:off x="2939236" y="1485779"/>
            <a:ext cx="8654570" cy="1692396"/>
          </a:xfrm>
          <a:prstGeom prst="rect">
            <a:avLst/>
          </a:prstGeom>
        </p:spPr>
      </p:pic>
      <p:pic>
        <p:nvPicPr>
          <p:cNvPr id="10" name="Picture 9" descr="Diagram&#10;&#10;Description automatically generated">
            <a:extLst>
              <a:ext uri="{FF2B5EF4-FFF2-40B4-BE49-F238E27FC236}">
                <a16:creationId xmlns:a16="http://schemas.microsoft.com/office/drawing/2014/main" id="{C9D58E4B-2798-5C6F-F32F-D56F4323A3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820" y="3339914"/>
            <a:ext cx="3016436" cy="3016436"/>
          </a:xfrm>
          <a:prstGeom prst="rect">
            <a:avLst/>
          </a:prstGeom>
        </p:spPr>
      </p:pic>
    </p:spTree>
    <p:extLst>
      <p:ext uri="{BB962C8B-B14F-4D97-AF65-F5344CB8AC3E}">
        <p14:creationId xmlns:p14="http://schemas.microsoft.com/office/powerpoint/2010/main" val="23037607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D9305-1579-4C69-A7D2-1BF8D2FA7032}"/>
              </a:ext>
            </a:extLst>
          </p:cNvPr>
          <p:cNvSpPr>
            <a:spLocks noGrp="1"/>
          </p:cNvSpPr>
          <p:nvPr>
            <p:ph type="title"/>
          </p:nvPr>
        </p:nvSpPr>
        <p:spPr/>
        <p:txBody>
          <a:bodyPr/>
          <a:lstStyle/>
          <a:p>
            <a:r>
              <a:rPr lang="en-US" b="1" dirty="0"/>
              <a:t>Six Elements of Structured Cabling</a:t>
            </a:r>
            <a:endParaRPr lang="en-US" dirty="0"/>
          </a:p>
        </p:txBody>
      </p:sp>
      <p:sp>
        <p:nvSpPr>
          <p:cNvPr id="3" name="Content Placeholder 2">
            <a:extLst>
              <a:ext uri="{FF2B5EF4-FFF2-40B4-BE49-F238E27FC236}">
                <a16:creationId xmlns:a16="http://schemas.microsoft.com/office/drawing/2014/main" id="{6CE7B73E-8B04-418F-BE0D-D77D7E9A7070}"/>
              </a:ext>
            </a:extLst>
          </p:cNvPr>
          <p:cNvSpPr>
            <a:spLocks noGrp="1"/>
          </p:cNvSpPr>
          <p:nvPr>
            <p:ph idx="1"/>
          </p:nvPr>
        </p:nvSpPr>
        <p:spPr/>
        <p:txBody>
          <a:bodyPr/>
          <a:lstStyle/>
          <a:p>
            <a:r>
              <a:rPr lang="en-US" dirty="0"/>
              <a:t>Building entrance facilities</a:t>
            </a:r>
          </a:p>
          <a:p>
            <a:r>
              <a:rPr lang="en-US" dirty="0"/>
              <a:t>Equipment room</a:t>
            </a:r>
          </a:p>
          <a:p>
            <a:r>
              <a:rPr lang="en-US" dirty="0"/>
              <a:t>Building backbone cabling</a:t>
            </a:r>
          </a:p>
          <a:p>
            <a:r>
              <a:rPr lang="en-US" dirty="0"/>
              <a:t>Horizontal cabling</a:t>
            </a:r>
          </a:p>
          <a:p>
            <a:r>
              <a:rPr lang="en-US" dirty="0"/>
              <a:t>Telecommunications closet</a:t>
            </a:r>
          </a:p>
          <a:p>
            <a:r>
              <a:rPr lang="en-US" dirty="0"/>
              <a:t>Work area</a:t>
            </a:r>
          </a:p>
          <a:p>
            <a:endParaRPr lang="en-US" dirty="0"/>
          </a:p>
        </p:txBody>
      </p:sp>
      <p:sp>
        <p:nvSpPr>
          <p:cNvPr id="4" name="Slide Number Placeholder 3">
            <a:extLst>
              <a:ext uri="{FF2B5EF4-FFF2-40B4-BE49-F238E27FC236}">
                <a16:creationId xmlns:a16="http://schemas.microsoft.com/office/drawing/2014/main" id="{5FDDFB21-D8B1-4CF2-BD59-66C5CCE5D18C}"/>
              </a:ext>
            </a:extLst>
          </p:cNvPr>
          <p:cNvSpPr>
            <a:spLocks noGrp="1"/>
          </p:cNvSpPr>
          <p:nvPr>
            <p:ph type="sldNum" sz="quarter" idx="12"/>
          </p:nvPr>
        </p:nvSpPr>
        <p:spPr/>
        <p:txBody>
          <a:bodyPr/>
          <a:lstStyle/>
          <a:p>
            <a:fld id="{B74EB0F0-7D7E-412A-B235-20FE2876EE16}" type="slidenum">
              <a:rPr lang="en-US" smtClean="0"/>
              <a:t>39</a:t>
            </a:fld>
            <a:endParaRPr lang="en-US"/>
          </a:p>
        </p:txBody>
      </p:sp>
      <p:pic>
        <p:nvPicPr>
          <p:cNvPr id="5" name="Picture 4" descr="building_bkg9">
            <a:extLst>
              <a:ext uri="{FF2B5EF4-FFF2-40B4-BE49-F238E27FC236}">
                <a16:creationId xmlns:a16="http://schemas.microsoft.com/office/drawing/2014/main" id="{61638867-35D2-4D4E-B0BC-06F963E32902}"/>
              </a:ext>
            </a:extLst>
          </p:cNvPr>
          <p:cNvPicPr>
            <a:picLocks noChangeAspect="1" noChangeArrowheads="1"/>
          </p:cNvPicPr>
          <p:nvPr/>
        </p:nvPicPr>
        <p:blipFill rotWithShape="1">
          <a:blip r:embed="rId2" cstate="print"/>
          <a:srcRect l="10735" r="8261"/>
          <a:stretch/>
        </p:blipFill>
        <p:spPr bwMode="auto">
          <a:xfrm>
            <a:off x="6797039" y="1619250"/>
            <a:ext cx="5323841" cy="4737100"/>
          </a:xfrm>
          <a:prstGeom prst="rect">
            <a:avLst/>
          </a:prstGeom>
          <a:noFill/>
        </p:spPr>
      </p:pic>
      <p:pic>
        <p:nvPicPr>
          <p:cNvPr id="7" name="Picture 6" descr="Diagram, engineering drawing&#10;&#10;Description automatically generated">
            <a:extLst>
              <a:ext uri="{FF2B5EF4-FFF2-40B4-BE49-F238E27FC236}">
                <a16:creationId xmlns:a16="http://schemas.microsoft.com/office/drawing/2014/main" id="{6E244EDE-0BC1-4860-B11E-268D29FAD886}"/>
              </a:ext>
            </a:extLst>
          </p:cNvPr>
          <p:cNvPicPr>
            <a:picLocks noChangeAspect="1"/>
          </p:cNvPicPr>
          <p:nvPr/>
        </p:nvPicPr>
        <p:blipFill rotWithShape="1">
          <a:blip r:embed="rId3">
            <a:extLst>
              <a:ext uri="{28A0092B-C50C-407E-A947-70E740481C1C}">
                <a14:useLocalDpi xmlns:a14="http://schemas.microsoft.com/office/drawing/2010/main" val="0"/>
              </a:ext>
            </a:extLst>
          </a:blip>
          <a:srcRect l="3079" t="1257"/>
          <a:stretch/>
        </p:blipFill>
        <p:spPr>
          <a:xfrm>
            <a:off x="6482080" y="1619250"/>
            <a:ext cx="5506720" cy="4749795"/>
          </a:xfrm>
          <a:prstGeom prst="rect">
            <a:avLst/>
          </a:prstGeom>
        </p:spPr>
      </p:pic>
    </p:spTree>
    <p:extLst>
      <p:ext uri="{BB962C8B-B14F-4D97-AF65-F5344CB8AC3E}">
        <p14:creationId xmlns:p14="http://schemas.microsoft.com/office/powerpoint/2010/main" val="3994311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F4CBA-241C-86CE-D3AB-3933781FBE0B}"/>
              </a:ext>
            </a:extLst>
          </p:cNvPr>
          <p:cNvSpPr>
            <a:spLocks noGrp="1"/>
          </p:cNvSpPr>
          <p:nvPr>
            <p:ph type="title"/>
          </p:nvPr>
        </p:nvSpPr>
        <p:spPr/>
        <p:txBody>
          <a:bodyPr/>
          <a:lstStyle/>
          <a:p>
            <a:r>
              <a:rPr lang="en-US" dirty="0"/>
              <a:t>Repeaters</a:t>
            </a:r>
          </a:p>
        </p:txBody>
      </p:sp>
      <p:sp>
        <p:nvSpPr>
          <p:cNvPr id="3" name="Content Placeholder 2">
            <a:extLst>
              <a:ext uri="{FF2B5EF4-FFF2-40B4-BE49-F238E27FC236}">
                <a16:creationId xmlns:a16="http://schemas.microsoft.com/office/drawing/2014/main" id="{8203AF65-F3A7-6D18-1B37-CF199F19E3A7}"/>
              </a:ext>
            </a:extLst>
          </p:cNvPr>
          <p:cNvSpPr>
            <a:spLocks noGrp="1"/>
          </p:cNvSpPr>
          <p:nvPr>
            <p:ph idx="1"/>
          </p:nvPr>
        </p:nvSpPr>
        <p:spPr/>
        <p:txBody>
          <a:bodyPr/>
          <a:lstStyle/>
          <a:p>
            <a:r>
              <a:rPr lang="en-US" dirty="0"/>
              <a:t>Used to amplify and generate the incoming signal.</a:t>
            </a:r>
          </a:p>
          <a:p>
            <a:r>
              <a:rPr lang="en-US" dirty="0"/>
              <a:t>Works in the physical layer of OSI model and need power.</a:t>
            </a:r>
          </a:p>
          <a:p>
            <a:r>
              <a:rPr lang="en-US" dirty="0"/>
              <a:t>Different types of repeaters used in different locations and technologies</a:t>
            </a:r>
          </a:p>
          <a:p>
            <a:endParaRPr lang="en-US" dirty="0"/>
          </a:p>
        </p:txBody>
      </p:sp>
      <p:sp>
        <p:nvSpPr>
          <p:cNvPr id="4" name="Slide Number Placeholder 3">
            <a:extLst>
              <a:ext uri="{FF2B5EF4-FFF2-40B4-BE49-F238E27FC236}">
                <a16:creationId xmlns:a16="http://schemas.microsoft.com/office/drawing/2014/main" id="{879B661D-B30D-358E-EB7C-204C97ADA1DA}"/>
              </a:ext>
            </a:extLst>
          </p:cNvPr>
          <p:cNvSpPr>
            <a:spLocks noGrp="1"/>
          </p:cNvSpPr>
          <p:nvPr>
            <p:ph type="sldNum" sz="quarter" idx="12"/>
          </p:nvPr>
        </p:nvSpPr>
        <p:spPr/>
        <p:txBody>
          <a:bodyPr/>
          <a:lstStyle/>
          <a:p>
            <a:fld id="{B74EB0F0-7D7E-412A-B235-20FE2876EE16}" type="slidenum">
              <a:rPr lang="en-US" smtClean="0"/>
              <a:t>4</a:t>
            </a:fld>
            <a:endParaRPr lang="en-US" dirty="0"/>
          </a:p>
        </p:txBody>
      </p:sp>
      <p:pic>
        <p:nvPicPr>
          <p:cNvPr id="6" name="Picture 5" descr="A blue box with white text&#10;&#10;Description automatically generated">
            <a:extLst>
              <a:ext uri="{FF2B5EF4-FFF2-40B4-BE49-F238E27FC236}">
                <a16:creationId xmlns:a16="http://schemas.microsoft.com/office/drawing/2014/main" id="{897D7F2B-FB55-738D-6CA4-E7A97015EE3D}"/>
              </a:ext>
            </a:extLst>
          </p:cNvPr>
          <p:cNvPicPr>
            <a:picLocks noChangeAspect="1"/>
          </p:cNvPicPr>
          <p:nvPr/>
        </p:nvPicPr>
        <p:blipFill rotWithShape="1">
          <a:blip r:embed="rId2">
            <a:extLst>
              <a:ext uri="{28A0092B-C50C-407E-A947-70E740481C1C}">
                <a14:useLocalDpi xmlns:a14="http://schemas.microsoft.com/office/drawing/2010/main" val="0"/>
              </a:ext>
            </a:extLst>
          </a:blip>
          <a:srcRect l="272" t="18997" r="-272" b="21805"/>
          <a:stretch/>
        </p:blipFill>
        <p:spPr>
          <a:xfrm>
            <a:off x="3932405" y="3283973"/>
            <a:ext cx="7227208" cy="1582995"/>
          </a:xfrm>
          <a:prstGeom prst="rect">
            <a:avLst/>
          </a:prstGeom>
        </p:spPr>
      </p:pic>
      <p:pic>
        <p:nvPicPr>
          <p:cNvPr id="8" name="Picture 7" descr="A rocket floating in the air&#10;&#10;Description automatically generated">
            <a:extLst>
              <a:ext uri="{FF2B5EF4-FFF2-40B4-BE49-F238E27FC236}">
                <a16:creationId xmlns:a16="http://schemas.microsoft.com/office/drawing/2014/main" id="{D0674AA4-75E2-C422-AD31-C1BACDA1B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6087" y="5270758"/>
            <a:ext cx="2135749" cy="1476068"/>
          </a:xfrm>
          <a:prstGeom prst="rect">
            <a:avLst/>
          </a:prstGeom>
        </p:spPr>
      </p:pic>
      <p:pic>
        <p:nvPicPr>
          <p:cNvPr id="10" name="Picture 9" descr="A black wireless router with two antennas&#10;&#10;Description automatically generated">
            <a:extLst>
              <a:ext uri="{FF2B5EF4-FFF2-40B4-BE49-F238E27FC236}">
                <a16:creationId xmlns:a16="http://schemas.microsoft.com/office/drawing/2014/main" id="{739DC075-1EB7-1A5D-659A-6888D6143F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022" y="4004855"/>
            <a:ext cx="1265903" cy="1265903"/>
          </a:xfrm>
          <a:prstGeom prst="rect">
            <a:avLst/>
          </a:prstGeom>
        </p:spPr>
      </p:pic>
      <p:sp>
        <p:nvSpPr>
          <p:cNvPr id="11" name="TextBox 10">
            <a:extLst>
              <a:ext uri="{FF2B5EF4-FFF2-40B4-BE49-F238E27FC236}">
                <a16:creationId xmlns:a16="http://schemas.microsoft.com/office/drawing/2014/main" id="{71A03CCB-5F14-3179-59E1-4ADE3A015C63}"/>
              </a:ext>
            </a:extLst>
          </p:cNvPr>
          <p:cNvSpPr txBox="1"/>
          <p:nvPr/>
        </p:nvSpPr>
        <p:spPr>
          <a:xfrm>
            <a:off x="594123" y="5495233"/>
            <a:ext cx="1953700" cy="369332"/>
          </a:xfrm>
          <a:prstGeom prst="rect">
            <a:avLst/>
          </a:prstGeom>
          <a:noFill/>
        </p:spPr>
        <p:txBody>
          <a:bodyPr wrap="square" rtlCol="0">
            <a:spAutoFit/>
          </a:bodyPr>
          <a:lstStyle/>
          <a:p>
            <a:r>
              <a:rPr lang="en-US" dirty="0"/>
              <a:t>Wi-Fi extenders</a:t>
            </a:r>
          </a:p>
        </p:txBody>
      </p:sp>
      <p:pic>
        <p:nvPicPr>
          <p:cNvPr id="13" name="Picture 12" descr="A white cylindrical object with a glass door&#10;&#10;Description automatically generated with medium confidence">
            <a:extLst>
              <a:ext uri="{FF2B5EF4-FFF2-40B4-BE49-F238E27FC236}">
                <a16:creationId xmlns:a16="http://schemas.microsoft.com/office/drawing/2014/main" id="{56BFFAEB-AB14-B419-853B-340A4D4164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6984" y="5289157"/>
            <a:ext cx="1907639" cy="1432318"/>
          </a:xfrm>
          <a:prstGeom prst="rect">
            <a:avLst/>
          </a:prstGeom>
        </p:spPr>
      </p:pic>
      <p:sp>
        <p:nvSpPr>
          <p:cNvPr id="15" name="TextBox 14">
            <a:extLst>
              <a:ext uri="{FF2B5EF4-FFF2-40B4-BE49-F238E27FC236}">
                <a16:creationId xmlns:a16="http://schemas.microsoft.com/office/drawing/2014/main" id="{27466668-E02C-EFC7-E007-F32B126616A6}"/>
              </a:ext>
            </a:extLst>
          </p:cNvPr>
          <p:cNvSpPr txBox="1"/>
          <p:nvPr/>
        </p:nvSpPr>
        <p:spPr>
          <a:xfrm>
            <a:off x="7139590" y="5297658"/>
            <a:ext cx="5052410" cy="1477328"/>
          </a:xfrm>
          <a:prstGeom prst="rect">
            <a:avLst/>
          </a:prstGeom>
          <a:noFill/>
        </p:spPr>
        <p:txBody>
          <a:bodyPr wrap="square">
            <a:spAutoFit/>
          </a:bodyPr>
          <a:lstStyle/>
          <a:p>
            <a:r>
              <a:rPr lang="en-US" dirty="0"/>
              <a:t>This is one of Alcatel-Lucent's repeaters, which are used to amplify the signal at various points along the cable. This repeater, a model from two years ago, has a throughput of around 1.5 terabits per second. </a:t>
            </a:r>
          </a:p>
        </p:txBody>
      </p:sp>
      <p:pic>
        <p:nvPicPr>
          <p:cNvPr id="17" name="Picture 16" descr="A blue rectangular object with white lines&#10;&#10;Description automatically generated">
            <a:extLst>
              <a:ext uri="{FF2B5EF4-FFF2-40B4-BE49-F238E27FC236}">
                <a16:creationId xmlns:a16="http://schemas.microsoft.com/office/drawing/2014/main" id="{607A5134-F691-CED1-9EA9-FF3E60F19A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55589" y="341775"/>
            <a:ext cx="1437365" cy="965238"/>
          </a:xfrm>
          <a:prstGeom prst="rect">
            <a:avLst/>
          </a:prstGeom>
        </p:spPr>
      </p:pic>
    </p:spTree>
    <p:extLst>
      <p:ext uri="{BB962C8B-B14F-4D97-AF65-F5344CB8AC3E}">
        <p14:creationId xmlns:p14="http://schemas.microsoft.com/office/powerpoint/2010/main" val="1219304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grpId="0" nodeType="afterEffect">
                                  <p:stCondLst>
                                    <p:cond delay="1000"/>
                                  </p:stCondLst>
                                  <p:childTnLst>
                                    <p:set>
                                      <p:cBhvr>
                                        <p:cTn id="9" dur="1" fill="hold">
                                          <p:stCondLst>
                                            <p:cond delay="0"/>
                                          </p:stCondLst>
                                        </p:cTn>
                                        <p:tgtEl>
                                          <p:spTgt spid="11"/>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nodeType="afterEffect">
                                  <p:stCondLst>
                                    <p:cond delay="1000"/>
                                  </p:stCondLst>
                                  <p:childTnLst>
                                    <p:set>
                                      <p:cBhvr>
                                        <p:cTn id="15" dur="1" fill="hold">
                                          <p:stCondLst>
                                            <p:cond delay="0"/>
                                          </p:stCondLst>
                                        </p:cTn>
                                        <p:tgtEl>
                                          <p:spTgt spid="13"/>
                                        </p:tgtEl>
                                        <p:attrNameLst>
                                          <p:attrName>style.visibility</p:attrName>
                                        </p:attrNameLst>
                                      </p:cBhvr>
                                      <p:to>
                                        <p:strVal val="visible"/>
                                      </p:to>
                                    </p:set>
                                  </p:childTnLst>
                                </p:cTn>
                              </p:par>
                            </p:childTnLst>
                          </p:cTn>
                        </p:par>
                        <p:par>
                          <p:cTn id="16" fill="hold">
                            <p:stCondLst>
                              <p:cond delay="4000"/>
                            </p:stCondLst>
                            <p:childTnLst>
                              <p:par>
                                <p:cTn id="17" presetID="1" presetClass="entr" presetSubtype="0" fill="hold" grpId="0" nodeType="afterEffect">
                                  <p:stCondLst>
                                    <p:cond delay="100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DF7E6-439B-4D1C-89F8-13947035D1CB}"/>
              </a:ext>
            </a:extLst>
          </p:cNvPr>
          <p:cNvSpPr>
            <a:spLocks noGrp="1"/>
          </p:cNvSpPr>
          <p:nvPr>
            <p:ph type="title"/>
          </p:nvPr>
        </p:nvSpPr>
        <p:spPr/>
        <p:txBody>
          <a:bodyPr/>
          <a:lstStyle/>
          <a:p>
            <a:r>
              <a:rPr lang="en-US" dirty="0"/>
              <a:t>Building Entry Facilities</a:t>
            </a:r>
          </a:p>
        </p:txBody>
      </p:sp>
      <p:sp>
        <p:nvSpPr>
          <p:cNvPr id="3" name="Content Placeholder 2">
            <a:extLst>
              <a:ext uri="{FF2B5EF4-FFF2-40B4-BE49-F238E27FC236}">
                <a16:creationId xmlns:a16="http://schemas.microsoft.com/office/drawing/2014/main" id="{7EC3D010-0C9D-446D-A2C9-8593C141BA8A}"/>
              </a:ext>
            </a:extLst>
          </p:cNvPr>
          <p:cNvSpPr>
            <a:spLocks noGrp="1"/>
          </p:cNvSpPr>
          <p:nvPr>
            <p:ph idx="1"/>
          </p:nvPr>
        </p:nvSpPr>
        <p:spPr/>
        <p:txBody>
          <a:bodyPr/>
          <a:lstStyle/>
          <a:p>
            <a:r>
              <a:rPr lang="en-US" dirty="0"/>
              <a:t>The entrance facility is the point where outside cabling and services interface with backbone cabling.  </a:t>
            </a:r>
          </a:p>
          <a:p>
            <a:pPr lvl="1"/>
            <a:r>
              <a:rPr lang="en-US" dirty="0"/>
              <a:t>(The electrical equivalent would be the meter panel with main Circuit breaker.)</a:t>
            </a:r>
          </a:p>
          <a:p>
            <a:endParaRPr lang="en-US" dirty="0"/>
          </a:p>
        </p:txBody>
      </p:sp>
      <p:sp>
        <p:nvSpPr>
          <p:cNvPr id="4" name="Slide Number Placeholder 3">
            <a:extLst>
              <a:ext uri="{FF2B5EF4-FFF2-40B4-BE49-F238E27FC236}">
                <a16:creationId xmlns:a16="http://schemas.microsoft.com/office/drawing/2014/main" id="{4BD1B6BC-9D12-4BF2-8766-0781E7E56BCF}"/>
              </a:ext>
            </a:extLst>
          </p:cNvPr>
          <p:cNvSpPr>
            <a:spLocks noGrp="1"/>
          </p:cNvSpPr>
          <p:nvPr>
            <p:ph type="sldNum" sz="quarter" idx="12"/>
          </p:nvPr>
        </p:nvSpPr>
        <p:spPr/>
        <p:txBody>
          <a:bodyPr/>
          <a:lstStyle/>
          <a:p>
            <a:fld id="{B74EB0F0-7D7E-412A-B235-20FE2876EE16}" type="slidenum">
              <a:rPr lang="en-US" smtClean="0"/>
              <a:t>40</a:t>
            </a:fld>
            <a:endParaRPr lang="en-US" dirty="0"/>
          </a:p>
        </p:txBody>
      </p:sp>
      <p:pic>
        <p:nvPicPr>
          <p:cNvPr id="5" name="Picture 4" descr="building_bkg9">
            <a:extLst>
              <a:ext uri="{FF2B5EF4-FFF2-40B4-BE49-F238E27FC236}">
                <a16:creationId xmlns:a16="http://schemas.microsoft.com/office/drawing/2014/main" id="{1F65184B-E055-4CC8-951C-9E69A24261DA}"/>
              </a:ext>
            </a:extLst>
          </p:cNvPr>
          <p:cNvPicPr>
            <a:picLocks noChangeAspect="1" noChangeArrowheads="1"/>
          </p:cNvPicPr>
          <p:nvPr/>
        </p:nvPicPr>
        <p:blipFill>
          <a:blip r:embed="rId2" cstate="print"/>
          <a:srcRect/>
          <a:stretch>
            <a:fillRect/>
          </a:stretch>
        </p:blipFill>
        <p:spPr bwMode="auto">
          <a:xfrm>
            <a:off x="8038972" y="3274550"/>
            <a:ext cx="4153028" cy="2993390"/>
          </a:xfrm>
          <a:prstGeom prst="rect">
            <a:avLst/>
          </a:prstGeom>
          <a:noFill/>
        </p:spPr>
      </p:pic>
      <p:grpSp>
        <p:nvGrpSpPr>
          <p:cNvPr id="6" name="Group 5">
            <a:extLst>
              <a:ext uri="{FF2B5EF4-FFF2-40B4-BE49-F238E27FC236}">
                <a16:creationId xmlns:a16="http://schemas.microsoft.com/office/drawing/2014/main" id="{7D7BDE6C-BB32-495C-9F76-C7AA348CB018}"/>
              </a:ext>
            </a:extLst>
          </p:cNvPr>
          <p:cNvGrpSpPr>
            <a:grpSpLocks/>
          </p:cNvGrpSpPr>
          <p:nvPr/>
        </p:nvGrpSpPr>
        <p:grpSpPr bwMode="auto">
          <a:xfrm>
            <a:off x="7590789" y="5868675"/>
            <a:ext cx="1663699" cy="841375"/>
            <a:chOff x="1779" y="2705"/>
            <a:chExt cx="1152" cy="601"/>
          </a:xfrm>
        </p:grpSpPr>
        <p:sp>
          <p:nvSpPr>
            <p:cNvPr id="7" name="Rectangle 6">
              <a:hlinkClick r:id="" action="ppaction://noaction"/>
              <a:extLst>
                <a:ext uri="{FF2B5EF4-FFF2-40B4-BE49-F238E27FC236}">
                  <a16:creationId xmlns:a16="http://schemas.microsoft.com/office/drawing/2014/main" id="{7B1914A3-9303-44DC-B048-2A40B1AF0C76}"/>
                </a:ext>
              </a:extLst>
            </p:cNvPr>
            <p:cNvSpPr>
              <a:spLocks noChangeArrowheads="1"/>
            </p:cNvSpPr>
            <p:nvPr/>
          </p:nvSpPr>
          <p:spPr bwMode="auto">
            <a:xfrm>
              <a:off x="1872" y="2748"/>
              <a:ext cx="246" cy="558"/>
            </a:xfrm>
            <a:prstGeom prst="rect">
              <a:avLst/>
            </a:prstGeom>
            <a:noFill/>
            <a:ln w="19050" algn="ctr">
              <a:noFill/>
              <a:miter lim="800000"/>
              <a:headEnd/>
              <a:tailEnd/>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 name="Rectangle 7">
              <a:hlinkClick r:id="" action="ppaction://noaction"/>
              <a:extLst>
                <a:ext uri="{FF2B5EF4-FFF2-40B4-BE49-F238E27FC236}">
                  <a16:creationId xmlns:a16="http://schemas.microsoft.com/office/drawing/2014/main" id="{8A0EA963-4043-41EA-8B9B-20665D8A09AB}"/>
                </a:ext>
              </a:extLst>
            </p:cNvPr>
            <p:cNvSpPr>
              <a:spLocks noChangeArrowheads="1"/>
            </p:cNvSpPr>
            <p:nvPr/>
          </p:nvSpPr>
          <p:spPr bwMode="auto">
            <a:xfrm>
              <a:off x="2364" y="2838"/>
              <a:ext cx="528" cy="468"/>
            </a:xfrm>
            <a:prstGeom prst="rect">
              <a:avLst/>
            </a:prstGeom>
            <a:noFill/>
            <a:ln w="19050" algn="ctr">
              <a:noFill/>
              <a:miter lim="800000"/>
              <a:headEnd/>
              <a:tailEnd/>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 name="Text Box 35">
              <a:extLst>
                <a:ext uri="{FF2B5EF4-FFF2-40B4-BE49-F238E27FC236}">
                  <a16:creationId xmlns:a16="http://schemas.microsoft.com/office/drawing/2014/main" id="{52C61375-D652-4874-A8BD-152157D67633}"/>
                </a:ext>
              </a:extLst>
            </p:cNvPr>
            <p:cNvSpPr txBox="1">
              <a:spLocks noChangeArrowheads="1"/>
            </p:cNvSpPr>
            <p:nvPr/>
          </p:nvSpPr>
          <p:spPr bwMode="auto">
            <a:xfrm>
              <a:off x="1779" y="2778"/>
              <a:ext cx="815" cy="376"/>
            </a:xfrm>
            <a:prstGeom prst="rect">
              <a:avLst/>
            </a:prstGeom>
            <a:solidFill>
              <a:srgbClr val="EAEAEA"/>
            </a:solidFill>
            <a:ln w="19050">
              <a:solidFill>
                <a:srgbClr val="000000"/>
              </a:solidFill>
              <a:miter lim="800000"/>
              <a:headEnd/>
              <a:tailEnd/>
            </a:ln>
            <a:effectLst/>
          </p:spPr>
          <p:txBody>
            <a:bodyPr lIns="82058" tIns="41029" rIns="82058" bIns="41029">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820738">
                <a:spcBef>
                  <a:spcPct val="50000"/>
                </a:spcBef>
              </a:pPr>
              <a:r>
                <a:rPr lang="en-US" sz="1400" b="1">
                  <a:latin typeface="Arial" charset="0"/>
                </a:rPr>
                <a:t>Service Provider</a:t>
              </a:r>
            </a:p>
          </p:txBody>
        </p:sp>
        <p:sp>
          <p:nvSpPr>
            <p:cNvPr id="10" name="Line 36">
              <a:extLst>
                <a:ext uri="{FF2B5EF4-FFF2-40B4-BE49-F238E27FC236}">
                  <a16:creationId xmlns:a16="http://schemas.microsoft.com/office/drawing/2014/main" id="{7DAF0E21-8C49-4A15-B760-ED80936C06EA}"/>
                </a:ext>
              </a:extLst>
            </p:cNvPr>
            <p:cNvSpPr>
              <a:spLocks noChangeShapeType="1"/>
            </p:cNvSpPr>
            <p:nvPr/>
          </p:nvSpPr>
          <p:spPr bwMode="auto">
            <a:xfrm>
              <a:off x="2592" y="3003"/>
              <a:ext cx="339" cy="0"/>
            </a:xfrm>
            <a:prstGeom prst="line">
              <a:avLst/>
            </a:prstGeom>
            <a:noFill/>
            <a:ln w="19050">
              <a:solidFill>
                <a:schemeClr val="tx1"/>
              </a:solidFill>
              <a:round/>
              <a:headEnd/>
              <a:tailEnd/>
            </a:ln>
            <a:effectLst/>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 name="Line 37">
              <a:extLst>
                <a:ext uri="{FF2B5EF4-FFF2-40B4-BE49-F238E27FC236}">
                  <a16:creationId xmlns:a16="http://schemas.microsoft.com/office/drawing/2014/main" id="{603A794A-D606-41BD-96AD-6DD051FF8283}"/>
                </a:ext>
              </a:extLst>
            </p:cNvPr>
            <p:cNvSpPr>
              <a:spLocks noChangeShapeType="1"/>
            </p:cNvSpPr>
            <p:nvPr/>
          </p:nvSpPr>
          <p:spPr bwMode="auto">
            <a:xfrm flipV="1">
              <a:off x="2931" y="2705"/>
              <a:ext cx="0" cy="298"/>
            </a:xfrm>
            <a:prstGeom prst="line">
              <a:avLst/>
            </a:prstGeom>
            <a:noFill/>
            <a:ln w="19050">
              <a:solidFill>
                <a:schemeClr val="tx1"/>
              </a:solidFill>
              <a:round/>
              <a:headEnd/>
              <a:tailEnd/>
            </a:ln>
            <a:effectLst/>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12" name="Text Box 29">
            <a:extLst>
              <a:ext uri="{FF2B5EF4-FFF2-40B4-BE49-F238E27FC236}">
                <a16:creationId xmlns:a16="http://schemas.microsoft.com/office/drawing/2014/main" id="{D00E2D9A-BE0A-433B-9A10-4E9A51C7789A}"/>
              </a:ext>
            </a:extLst>
          </p:cNvPr>
          <p:cNvSpPr txBox="1">
            <a:spLocks noChangeArrowheads="1"/>
          </p:cNvSpPr>
          <p:nvPr/>
        </p:nvSpPr>
        <p:spPr bwMode="auto">
          <a:xfrm>
            <a:off x="7277100" y="3065794"/>
            <a:ext cx="2667000" cy="417512"/>
          </a:xfrm>
          <a:prstGeom prst="rect">
            <a:avLst/>
          </a:prstGeom>
          <a:noFill/>
          <a:ln w="9525">
            <a:noFill/>
            <a:miter lim="800000"/>
            <a:headEnd/>
            <a:tailEnd/>
          </a:ln>
          <a:effectLst/>
        </p:spPr>
        <p:txBody>
          <a:bodyPr lIns="82058" tIns="41029" rIns="82058" bIns="41029">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820738">
              <a:spcBef>
                <a:spcPct val="50000"/>
              </a:spcBef>
            </a:pPr>
            <a:r>
              <a:rPr lang="en-US" sz="2200" b="1" u="sng">
                <a:latin typeface="Arial" charset="0"/>
              </a:rPr>
              <a:t>Entrance Facility</a:t>
            </a:r>
          </a:p>
        </p:txBody>
      </p:sp>
      <p:sp>
        <p:nvSpPr>
          <p:cNvPr id="14" name="TextBox 13">
            <a:extLst>
              <a:ext uri="{FF2B5EF4-FFF2-40B4-BE49-F238E27FC236}">
                <a16:creationId xmlns:a16="http://schemas.microsoft.com/office/drawing/2014/main" id="{9D66DAB2-82EE-4907-910A-7AC9757F75FD}"/>
              </a:ext>
            </a:extLst>
          </p:cNvPr>
          <p:cNvSpPr txBox="1"/>
          <p:nvPr/>
        </p:nvSpPr>
        <p:spPr>
          <a:xfrm>
            <a:off x="838199" y="3554359"/>
            <a:ext cx="7629967" cy="646331"/>
          </a:xfrm>
          <a:prstGeom prst="rect">
            <a:avLst/>
          </a:prstGeom>
          <a:noFill/>
        </p:spPr>
        <p:txBody>
          <a:bodyPr wrap="square">
            <a:spAutoFit/>
          </a:bodyPr>
          <a:lstStyle/>
          <a:p>
            <a:r>
              <a:rPr lang="en-US" sz="1800" dirty="0"/>
              <a:t> The entrance facility may contain public network interface devices as well as telecommunications equipment</a:t>
            </a:r>
            <a:endParaRPr lang="en-US" dirty="0"/>
          </a:p>
        </p:txBody>
      </p:sp>
      <p:sp>
        <p:nvSpPr>
          <p:cNvPr id="16" name="TextBox 15">
            <a:extLst>
              <a:ext uri="{FF2B5EF4-FFF2-40B4-BE49-F238E27FC236}">
                <a16:creationId xmlns:a16="http://schemas.microsoft.com/office/drawing/2014/main" id="{974D5121-AC6B-4015-BF61-1BFFE62FF238}"/>
              </a:ext>
            </a:extLst>
          </p:cNvPr>
          <p:cNvSpPr txBox="1"/>
          <p:nvPr/>
        </p:nvSpPr>
        <p:spPr>
          <a:xfrm>
            <a:off x="838197" y="4200690"/>
            <a:ext cx="7495179" cy="646331"/>
          </a:xfrm>
          <a:prstGeom prst="rect">
            <a:avLst/>
          </a:prstGeom>
          <a:noFill/>
        </p:spPr>
        <p:txBody>
          <a:bodyPr wrap="square">
            <a:spAutoFit/>
          </a:bodyPr>
          <a:lstStyle/>
          <a:p>
            <a:pPr>
              <a:buNone/>
            </a:pPr>
            <a:r>
              <a:rPr lang="en-US" sz="1800" dirty="0">
                <a:solidFill>
                  <a:srgbClr val="0070C0"/>
                </a:solidFill>
              </a:rPr>
              <a:t>The standard recommends that the location of the entrance facility should be in a dry area, close to the vertical backbone pathways</a:t>
            </a:r>
          </a:p>
        </p:txBody>
      </p:sp>
      <p:sp>
        <p:nvSpPr>
          <p:cNvPr id="18" name="TextBox 17">
            <a:extLst>
              <a:ext uri="{FF2B5EF4-FFF2-40B4-BE49-F238E27FC236}">
                <a16:creationId xmlns:a16="http://schemas.microsoft.com/office/drawing/2014/main" id="{4C98F2D2-9094-49D7-B7FE-5B813BD3EF89}"/>
              </a:ext>
            </a:extLst>
          </p:cNvPr>
          <p:cNvSpPr txBox="1"/>
          <p:nvPr/>
        </p:nvSpPr>
        <p:spPr>
          <a:xfrm>
            <a:off x="868045" y="4909351"/>
            <a:ext cx="7950831" cy="1477328"/>
          </a:xfrm>
          <a:prstGeom prst="rect">
            <a:avLst/>
          </a:prstGeom>
          <a:noFill/>
        </p:spPr>
        <p:txBody>
          <a:bodyPr wrap="square">
            <a:spAutoFit/>
          </a:bodyPr>
          <a:lstStyle/>
          <a:p>
            <a:pPr marL="285750" indent="-285750">
              <a:buFont typeface="Arial" panose="020B0604020202020204" pitchFamily="34" charset="0"/>
              <a:buChar char="•"/>
            </a:pPr>
            <a:r>
              <a:rPr lang="en-US" sz="1800" dirty="0"/>
              <a:t>Easy access(for external service persons).</a:t>
            </a:r>
          </a:p>
          <a:p>
            <a:pPr marL="285750" indent="-285750">
              <a:buFont typeface="Arial" panose="020B0604020202020204" pitchFamily="34" charset="0"/>
              <a:buChar char="•"/>
            </a:pPr>
            <a:r>
              <a:rPr lang="en-US" sz="1800" dirty="0"/>
              <a:t>Clear pathways for cables(manholes, handholes, </a:t>
            </a:r>
            <a:r>
              <a:rPr lang="en-US" sz="1800" dirty="0" err="1"/>
              <a:t>Pullboxes</a:t>
            </a:r>
            <a:r>
              <a:rPr lang="en-US" sz="1800" dirty="0"/>
              <a:t>, ducts, </a:t>
            </a:r>
            <a:r>
              <a:rPr lang="en-US" sz="1800" dirty="0" err="1"/>
              <a:t>conduts</a:t>
            </a:r>
            <a:r>
              <a:rPr lang="en-US" sz="1800" dirty="0"/>
              <a:t>, </a:t>
            </a:r>
            <a:r>
              <a:rPr lang="en-US" sz="1800" dirty="0" err="1"/>
              <a:t>etc</a:t>
            </a:r>
            <a:r>
              <a:rPr lang="en-US" sz="1800" dirty="0"/>
              <a:t>) </a:t>
            </a:r>
          </a:p>
          <a:p>
            <a:pPr marL="285750" indent="-285750">
              <a:buFont typeface="Arial" panose="020B0604020202020204" pitchFamily="34" charset="0"/>
              <a:buChar char="•"/>
            </a:pPr>
            <a:r>
              <a:rPr lang="en-US" sz="1800" dirty="0"/>
              <a:t>Viable environmental condition for transmission and network equipment.</a:t>
            </a:r>
          </a:p>
          <a:p>
            <a:pPr marL="285750" indent="-285750">
              <a:buFont typeface="Arial" panose="020B0604020202020204" pitchFamily="34" charset="0"/>
              <a:buChar char="•"/>
            </a:pPr>
            <a:r>
              <a:rPr lang="en-US" sz="1800" dirty="0"/>
              <a:t>Extra space for keeping slack loops of cables.</a:t>
            </a:r>
          </a:p>
          <a:p>
            <a:pPr marL="285750" indent="-285750">
              <a:buFont typeface="Arial" panose="020B0604020202020204" pitchFamily="34" charset="0"/>
              <a:buChar char="•"/>
            </a:pPr>
            <a:r>
              <a:rPr lang="en-US" sz="1800" dirty="0"/>
              <a:t>Space for expansions</a:t>
            </a:r>
          </a:p>
        </p:txBody>
      </p:sp>
    </p:spTree>
    <p:extLst>
      <p:ext uri="{BB962C8B-B14F-4D97-AF65-F5344CB8AC3E}">
        <p14:creationId xmlns:p14="http://schemas.microsoft.com/office/powerpoint/2010/main" val="38022159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8368-5BD4-47D2-BBF6-4F7C9D6EC40F}"/>
              </a:ext>
            </a:extLst>
          </p:cNvPr>
          <p:cNvSpPr>
            <a:spLocks noGrp="1"/>
          </p:cNvSpPr>
          <p:nvPr>
            <p:ph type="title"/>
          </p:nvPr>
        </p:nvSpPr>
        <p:spPr/>
        <p:txBody>
          <a:bodyPr/>
          <a:lstStyle/>
          <a:p>
            <a:r>
              <a:rPr lang="en-US" dirty="0"/>
              <a:t>Equipment Room</a:t>
            </a:r>
          </a:p>
        </p:txBody>
      </p:sp>
      <p:sp>
        <p:nvSpPr>
          <p:cNvPr id="3" name="Content Placeholder 2">
            <a:extLst>
              <a:ext uri="{FF2B5EF4-FFF2-40B4-BE49-F238E27FC236}">
                <a16:creationId xmlns:a16="http://schemas.microsoft.com/office/drawing/2014/main" id="{4571A273-9436-4A29-9513-3867266CF716}"/>
              </a:ext>
            </a:extLst>
          </p:cNvPr>
          <p:cNvSpPr>
            <a:spLocks noGrp="1"/>
          </p:cNvSpPr>
          <p:nvPr>
            <p:ph idx="1"/>
          </p:nvPr>
        </p:nvSpPr>
        <p:spPr/>
        <p:txBody>
          <a:bodyPr/>
          <a:lstStyle/>
          <a:p>
            <a:r>
              <a:rPr lang="en-US" dirty="0"/>
              <a:t>The equipment room is the area of the building where incoming cabling interfaces with electronic equipment.  </a:t>
            </a:r>
          </a:p>
          <a:p>
            <a:r>
              <a:rPr lang="en-US" dirty="0"/>
              <a:t>It is also the main cross-connect (MC) to the backbone cabling.  </a:t>
            </a:r>
          </a:p>
          <a:p>
            <a:pPr lvl="1"/>
            <a:r>
              <a:rPr lang="en-US" dirty="0"/>
              <a:t>(The electrical equivalent would be the Main Distribution Panel.)</a:t>
            </a:r>
          </a:p>
          <a:p>
            <a:endParaRPr lang="en-US" dirty="0"/>
          </a:p>
        </p:txBody>
      </p:sp>
      <p:sp>
        <p:nvSpPr>
          <p:cNvPr id="4" name="Slide Number Placeholder 3">
            <a:extLst>
              <a:ext uri="{FF2B5EF4-FFF2-40B4-BE49-F238E27FC236}">
                <a16:creationId xmlns:a16="http://schemas.microsoft.com/office/drawing/2014/main" id="{A08181CC-8668-49A7-A8C6-A881C9F1003B}"/>
              </a:ext>
            </a:extLst>
          </p:cNvPr>
          <p:cNvSpPr>
            <a:spLocks noGrp="1"/>
          </p:cNvSpPr>
          <p:nvPr>
            <p:ph type="sldNum" sz="quarter" idx="12"/>
          </p:nvPr>
        </p:nvSpPr>
        <p:spPr/>
        <p:txBody>
          <a:bodyPr/>
          <a:lstStyle/>
          <a:p>
            <a:fld id="{B74EB0F0-7D7E-412A-B235-20FE2876EE16}" type="slidenum">
              <a:rPr lang="en-US" smtClean="0"/>
              <a:t>41</a:t>
            </a:fld>
            <a:endParaRPr lang="en-US"/>
          </a:p>
        </p:txBody>
      </p:sp>
      <p:sp>
        <p:nvSpPr>
          <p:cNvPr id="6" name="TextBox 5">
            <a:extLst>
              <a:ext uri="{FF2B5EF4-FFF2-40B4-BE49-F238E27FC236}">
                <a16:creationId xmlns:a16="http://schemas.microsoft.com/office/drawing/2014/main" id="{0745F559-C0BF-43F7-97FE-E13917933908}"/>
              </a:ext>
            </a:extLst>
          </p:cNvPr>
          <p:cNvSpPr txBox="1"/>
          <p:nvPr/>
        </p:nvSpPr>
        <p:spPr>
          <a:xfrm>
            <a:off x="1097280" y="3825578"/>
            <a:ext cx="6096000" cy="2031325"/>
          </a:xfrm>
          <a:prstGeom prst="rect">
            <a:avLst/>
          </a:prstGeom>
          <a:noFill/>
        </p:spPr>
        <p:txBody>
          <a:bodyPr wrap="square">
            <a:spAutoFit/>
          </a:bodyPr>
          <a:lstStyle/>
          <a:p>
            <a:pPr marL="285750" indent="-285750">
              <a:buFont typeface="Arial" panose="020B0604020202020204" pitchFamily="34" charset="0"/>
              <a:buChar char="•"/>
            </a:pPr>
            <a:r>
              <a:rPr lang="en-US" sz="1800" dirty="0"/>
              <a:t>An equipment room (ER) is defined as any space where telecommunications equipment common to the occupants of a building resides.</a:t>
            </a:r>
          </a:p>
          <a:p>
            <a:pPr marL="285750" indent="-285750">
              <a:buFont typeface="Arial" panose="020B0604020202020204" pitchFamily="34" charset="0"/>
              <a:buChar char="•"/>
            </a:pPr>
            <a:r>
              <a:rPr lang="en-US" sz="1800" dirty="0"/>
              <a:t>Carefully selected location.</a:t>
            </a:r>
          </a:p>
          <a:p>
            <a:pPr marL="285750" indent="-285750">
              <a:buFont typeface="Arial" panose="020B0604020202020204" pitchFamily="34" charset="0"/>
              <a:buChar char="•"/>
            </a:pPr>
            <a:r>
              <a:rPr lang="en-US" sz="1800" dirty="0"/>
              <a:t>Must be secured and controlled access with all viable environmental conditions.</a:t>
            </a:r>
          </a:p>
          <a:p>
            <a:pPr marL="285750" indent="-285750">
              <a:buFont typeface="Arial" panose="020B0604020202020204" pitchFamily="34" charset="0"/>
              <a:buChar char="•"/>
            </a:pPr>
            <a:r>
              <a:rPr lang="en-US" sz="1800" dirty="0"/>
              <a:t>Plenty of Space for expansions and racks.</a:t>
            </a:r>
          </a:p>
        </p:txBody>
      </p:sp>
    </p:spTree>
    <p:extLst>
      <p:ext uri="{BB962C8B-B14F-4D97-AF65-F5344CB8AC3E}">
        <p14:creationId xmlns:p14="http://schemas.microsoft.com/office/powerpoint/2010/main" val="1619110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D6A83-2428-4A05-A1CA-2327C24D8E59}"/>
              </a:ext>
            </a:extLst>
          </p:cNvPr>
          <p:cNvSpPr>
            <a:spLocks noGrp="1"/>
          </p:cNvSpPr>
          <p:nvPr>
            <p:ph type="title"/>
          </p:nvPr>
        </p:nvSpPr>
        <p:spPr/>
        <p:txBody>
          <a:bodyPr/>
          <a:lstStyle/>
          <a:p>
            <a:r>
              <a:rPr lang="en-US" b="1" dirty="0"/>
              <a:t>Selection of Equipment Room </a:t>
            </a:r>
            <a:endParaRPr lang="en-US" dirty="0"/>
          </a:p>
        </p:txBody>
      </p:sp>
      <p:sp>
        <p:nvSpPr>
          <p:cNvPr id="3" name="Content Placeholder 2">
            <a:extLst>
              <a:ext uri="{FF2B5EF4-FFF2-40B4-BE49-F238E27FC236}">
                <a16:creationId xmlns:a16="http://schemas.microsoft.com/office/drawing/2014/main" id="{F8D8D8C9-ED7F-49F2-9030-33B6706A2B3B}"/>
              </a:ext>
            </a:extLst>
          </p:cNvPr>
          <p:cNvSpPr>
            <a:spLocks noGrp="1"/>
          </p:cNvSpPr>
          <p:nvPr>
            <p:ph idx="1"/>
          </p:nvPr>
        </p:nvSpPr>
        <p:spPr/>
        <p:txBody>
          <a:bodyPr>
            <a:normAutofit lnSpcReduction="10000"/>
          </a:bodyPr>
          <a:lstStyle/>
          <a:p>
            <a:r>
              <a:rPr lang="en-US" dirty="0"/>
              <a:t>Minimum Size  14 m2 (150 ft2).</a:t>
            </a:r>
          </a:p>
          <a:p>
            <a:r>
              <a:rPr lang="en-US" dirty="0"/>
              <a:t>The recommended practice is to provide 0.07 m2(0.75 ft.2) of equipment room space for every 10 m2(100 ft.2) of usable floor space (work areas)</a:t>
            </a:r>
          </a:p>
          <a:p>
            <a:r>
              <a:rPr lang="en-US" dirty="0"/>
              <a:t>A single centralized space housing.</a:t>
            </a:r>
          </a:p>
          <a:p>
            <a:r>
              <a:rPr lang="en-US" dirty="0"/>
              <a:t>Close Proximity to Backbone cables.</a:t>
            </a:r>
          </a:p>
          <a:p>
            <a:r>
              <a:rPr lang="en-US" dirty="0"/>
              <a:t>Sufficient space to house all equipment related to communication.</a:t>
            </a:r>
          </a:p>
          <a:p>
            <a:r>
              <a:rPr lang="en-US" dirty="0"/>
              <a:t>Secure area with restricted access to visitors.</a:t>
            </a:r>
          </a:p>
          <a:p>
            <a:endParaRPr lang="en-US" dirty="0"/>
          </a:p>
        </p:txBody>
      </p:sp>
      <p:sp>
        <p:nvSpPr>
          <p:cNvPr id="4" name="Slide Number Placeholder 3">
            <a:extLst>
              <a:ext uri="{FF2B5EF4-FFF2-40B4-BE49-F238E27FC236}">
                <a16:creationId xmlns:a16="http://schemas.microsoft.com/office/drawing/2014/main" id="{EB376BA9-56A1-42DE-917D-F6E215A12467}"/>
              </a:ext>
            </a:extLst>
          </p:cNvPr>
          <p:cNvSpPr>
            <a:spLocks noGrp="1"/>
          </p:cNvSpPr>
          <p:nvPr>
            <p:ph type="sldNum" sz="quarter" idx="12"/>
          </p:nvPr>
        </p:nvSpPr>
        <p:spPr/>
        <p:txBody>
          <a:bodyPr/>
          <a:lstStyle/>
          <a:p>
            <a:fld id="{B74EB0F0-7D7E-412A-B235-20FE2876EE16}" type="slidenum">
              <a:rPr lang="en-US" smtClean="0"/>
              <a:t>42</a:t>
            </a:fld>
            <a:endParaRPr lang="en-US"/>
          </a:p>
        </p:txBody>
      </p:sp>
    </p:spTree>
    <p:extLst>
      <p:ext uri="{BB962C8B-B14F-4D97-AF65-F5344CB8AC3E}">
        <p14:creationId xmlns:p14="http://schemas.microsoft.com/office/powerpoint/2010/main" val="30690854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BD10C-2D7D-430A-B3B3-38C98CA43777}"/>
              </a:ext>
            </a:extLst>
          </p:cNvPr>
          <p:cNvSpPr>
            <a:spLocks noGrp="1"/>
          </p:cNvSpPr>
          <p:nvPr>
            <p:ph type="title"/>
          </p:nvPr>
        </p:nvSpPr>
        <p:spPr/>
        <p:txBody>
          <a:bodyPr/>
          <a:lstStyle/>
          <a:p>
            <a:r>
              <a:rPr lang="en-US" b="1" dirty="0"/>
              <a:t>Selection of Equipment Room cont..</a:t>
            </a:r>
            <a:endParaRPr lang="en-US" dirty="0"/>
          </a:p>
        </p:txBody>
      </p:sp>
      <p:sp>
        <p:nvSpPr>
          <p:cNvPr id="3" name="Content Placeholder 2">
            <a:extLst>
              <a:ext uri="{FF2B5EF4-FFF2-40B4-BE49-F238E27FC236}">
                <a16:creationId xmlns:a16="http://schemas.microsoft.com/office/drawing/2014/main" id="{ABB464D6-1EE0-48C2-BCA2-69494F87DA98}"/>
              </a:ext>
            </a:extLst>
          </p:cNvPr>
          <p:cNvSpPr>
            <a:spLocks noGrp="1"/>
          </p:cNvSpPr>
          <p:nvPr>
            <p:ph idx="1"/>
          </p:nvPr>
        </p:nvSpPr>
        <p:spPr/>
        <p:txBody>
          <a:bodyPr>
            <a:normAutofit lnSpcReduction="10000"/>
          </a:bodyPr>
          <a:lstStyle/>
          <a:p>
            <a:r>
              <a:rPr lang="en-US" dirty="0"/>
              <a:t>Floor loading capacity is sufficient to bear both the distributed and concentrated load.</a:t>
            </a:r>
          </a:p>
          <a:p>
            <a:r>
              <a:rPr lang="en-US" dirty="0"/>
              <a:t>Enough capacity on HVAC, a dedicated  single refrigerant circuit system preferred.</a:t>
            </a:r>
          </a:p>
          <a:p>
            <a:r>
              <a:rPr lang="en-US" dirty="0"/>
              <a:t>Must have a door more than 90cm in width (120 cm Is preferred). 2m in height(no outside windows).</a:t>
            </a:r>
          </a:p>
          <a:p>
            <a:r>
              <a:rPr lang="en-US" dirty="0"/>
              <a:t>EM/temperature  insulation.</a:t>
            </a:r>
          </a:p>
          <a:p>
            <a:r>
              <a:rPr lang="en-US" dirty="0"/>
              <a:t>Proper Grounding is required (less than 5Ω )</a:t>
            </a:r>
          </a:p>
          <a:p>
            <a:r>
              <a:rPr lang="en-US" dirty="0"/>
              <a:t>Fire suppression system</a:t>
            </a:r>
          </a:p>
          <a:p>
            <a:endParaRPr lang="en-US" dirty="0"/>
          </a:p>
        </p:txBody>
      </p:sp>
      <p:sp>
        <p:nvSpPr>
          <p:cNvPr id="4" name="Slide Number Placeholder 3">
            <a:extLst>
              <a:ext uri="{FF2B5EF4-FFF2-40B4-BE49-F238E27FC236}">
                <a16:creationId xmlns:a16="http://schemas.microsoft.com/office/drawing/2014/main" id="{B8988D65-83E8-4D88-AB2E-A4206A54F93D}"/>
              </a:ext>
            </a:extLst>
          </p:cNvPr>
          <p:cNvSpPr>
            <a:spLocks noGrp="1"/>
          </p:cNvSpPr>
          <p:nvPr>
            <p:ph type="sldNum" sz="quarter" idx="12"/>
          </p:nvPr>
        </p:nvSpPr>
        <p:spPr/>
        <p:txBody>
          <a:bodyPr/>
          <a:lstStyle/>
          <a:p>
            <a:fld id="{B74EB0F0-7D7E-412A-B235-20FE2876EE16}" type="slidenum">
              <a:rPr lang="en-US" smtClean="0"/>
              <a:t>43</a:t>
            </a:fld>
            <a:endParaRPr lang="en-US"/>
          </a:p>
        </p:txBody>
      </p:sp>
    </p:spTree>
    <p:extLst>
      <p:ext uri="{BB962C8B-B14F-4D97-AF65-F5344CB8AC3E}">
        <p14:creationId xmlns:p14="http://schemas.microsoft.com/office/powerpoint/2010/main" val="31425399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62F83-2286-4A00-9725-2887FBFCF401}"/>
              </a:ext>
            </a:extLst>
          </p:cNvPr>
          <p:cNvSpPr>
            <a:spLocks noGrp="1"/>
          </p:cNvSpPr>
          <p:nvPr>
            <p:ph type="title"/>
          </p:nvPr>
        </p:nvSpPr>
        <p:spPr/>
        <p:txBody>
          <a:bodyPr/>
          <a:lstStyle/>
          <a:p>
            <a:r>
              <a:rPr lang="en-US" dirty="0"/>
              <a:t>Backbone Cabling</a:t>
            </a:r>
          </a:p>
        </p:txBody>
      </p:sp>
      <p:sp>
        <p:nvSpPr>
          <p:cNvPr id="3" name="Content Placeholder 2">
            <a:extLst>
              <a:ext uri="{FF2B5EF4-FFF2-40B4-BE49-F238E27FC236}">
                <a16:creationId xmlns:a16="http://schemas.microsoft.com/office/drawing/2014/main" id="{71EFCCDA-A71E-417B-B383-980693BBE3E4}"/>
              </a:ext>
            </a:extLst>
          </p:cNvPr>
          <p:cNvSpPr>
            <a:spLocks noGrp="1"/>
          </p:cNvSpPr>
          <p:nvPr>
            <p:ph idx="1"/>
          </p:nvPr>
        </p:nvSpPr>
        <p:spPr>
          <a:xfrm>
            <a:off x="838200" y="1737703"/>
            <a:ext cx="6558280" cy="4165257"/>
          </a:xfrm>
        </p:spPr>
        <p:txBody>
          <a:bodyPr/>
          <a:lstStyle/>
          <a:p>
            <a:r>
              <a:rPr lang="en-US" dirty="0"/>
              <a:t>Connecting different floors and different buildings</a:t>
            </a:r>
          </a:p>
        </p:txBody>
      </p:sp>
      <p:sp>
        <p:nvSpPr>
          <p:cNvPr id="4" name="Slide Number Placeholder 3">
            <a:extLst>
              <a:ext uri="{FF2B5EF4-FFF2-40B4-BE49-F238E27FC236}">
                <a16:creationId xmlns:a16="http://schemas.microsoft.com/office/drawing/2014/main" id="{2EAB1F8F-E241-461C-8B73-303D9F65341F}"/>
              </a:ext>
            </a:extLst>
          </p:cNvPr>
          <p:cNvSpPr>
            <a:spLocks noGrp="1"/>
          </p:cNvSpPr>
          <p:nvPr>
            <p:ph type="sldNum" sz="quarter" idx="12"/>
          </p:nvPr>
        </p:nvSpPr>
        <p:spPr/>
        <p:txBody>
          <a:bodyPr/>
          <a:lstStyle/>
          <a:p>
            <a:fld id="{B74EB0F0-7D7E-412A-B235-20FE2876EE16}" type="slidenum">
              <a:rPr lang="en-US" smtClean="0"/>
              <a:t>44</a:t>
            </a:fld>
            <a:endParaRPr lang="en-US"/>
          </a:p>
        </p:txBody>
      </p:sp>
      <p:pic>
        <p:nvPicPr>
          <p:cNvPr id="6" name="Picture 5">
            <a:extLst>
              <a:ext uri="{FF2B5EF4-FFF2-40B4-BE49-F238E27FC236}">
                <a16:creationId xmlns:a16="http://schemas.microsoft.com/office/drawing/2014/main" id="{8B5763F8-9F35-4C61-AB14-8BE30EB316F9}"/>
              </a:ext>
            </a:extLst>
          </p:cNvPr>
          <p:cNvPicPr>
            <a:picLocks noChangeAspect="1"/>
          </p:cNvPicPr>
          <p:nvPr/>
        </p:nvPicPr>
        <p:blipFill>
          <a:blip r:embed="rId2"/>
          <a:stretch>
            <a:fillRect/>
          </a:stretch>
        </p:blipFill>
        <p:spPr>
          <a:xfrm>
            <a:off x="7634918" y="1737703"/>
            <a:ext cx="3718882" cy="3033023"/>
          </a:xfrm>
          <a:prstGeom prst="rect">
            <a:avLst/>
          </a:prstGeom>
        </p:spPr>
      </p:pic>
      <p:pic>
        <p:nvPicPr>
          <p:cNvPr id="8" name="Picture 7">
            <a:extLst>
              <a:ext uri="{FF2B5EF4-FFF2-40B4-BE49-F238E27FC236}">
                <a16:creationId xmlns:a16="http://schemas.microsoft.com/office/drawing/2014/main" id="{E2519E77-E275-45CC-B723-F3936BAFE0C7}"/>
              </a:ext>
            </a:extLst>
          </p:cNvPr>
          <p:cNvPicPr>
            <a:picLocks noChangeAspect="1"/>
          </p:cNvPicPr>
          <p:nvPr/>
        </p:nvPicPr>
        <p:blipFill>
          <a:blip r:embed="rId3"/>
          <a:stretch>
            <a:fillRect/>
          </a:stretch>
        </p:blipFill>
        <p:spPr>
          <a:xfrm>
            <a:off x="4107852" y="2912569"/>
            <a:ext cx="3527066" cy="3176472"/>
          </a:xfrm>
          <a:prstGeom prst="rect">
            <a:avLst/>
          </a:prstGeom>
        </p:spPr>
      </p:pic>
    </p:spTree>
    <p:extLst>
      <p:ext uri="{BB962C8B-B14F-4D97-AF65-F5344CB8AC3E}">
        <p14:creationId xmlns:p14="http://schemas.microsoft.com/office/powerpoint/2010/main" val="18484679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D61BAC8-C1EC-42E3-87A8-EFC3BCF76763}"/>
              </a:ext>
            </a:extLst>
          </p:cNvPr>
          <p:cNvPicPr>
            <a:picLocks noChangeAspect="1"/>
          </p:cNvPicPr>
          <p:nvPr/>
        </p:nvPicPr>
        <p:blipFill>
          <a:blip r:embed="rId2"/>
          <a:stretch>
            <a:fillRect/>
          </a:stretch>
        </p:blipFill>
        <p:spPr>
          <a:xfrm>
            <a:off x="1880580" y="2513782"/>
            <a:ext cx="10291100" cy="4344218"/>
          </a:xfrm>
          <a:prstGeom prst="rect">
            <a:avLst/>
          </a:prstGeom>
        </p:spPr>
      </p:pic>
      <p:sp>
        <p:nvSpPr>
          <p:cNvPr id="2" name="Title 1">
            <a:extLst>
              <a:ext uri="{FF2B5EF4-FFF2-40B4-BE49-F238E27FC236}">
                <a16:creationId xmlns:a16="http://schemas.microsoft.com/office/drawing/2014/main" id="{765B9A02-1A7A-4A8B-864E-F7A3F8DDDB9D}"/>
              </a:ext>
            </a:extLst>
          </p:cNvPr>
          <p:cNvSpPr>
            <a:spLocks noGrp="1"/>
          </p:cNvSpPr>
          <p:nvPr>
            <p:ph type="title"/>
          </p:nvPr>
        </p:nvSpPr>
        <p:spPr/>
        <p:txBody>
          <a:bodyPr/>
          <a:lstStyle/>
          <a:p>
            <a:r>
              <a:rPr lang="en-US" dirty="0"/>
              <a:t>Horizontal Cabling</a:t>
            </a:r>
          </a:p>
        </p:txBody>
      </p:sp>
      <p:sp>
        <p:nvSpPr>
          <p:cNvPr id="3" name="Content Placeholder 2">
            <a:extLst>
              <a:ext uri="{FF2B5EF4-FFF2-40B4-BE49-F238E27FC236}">
                <a16:creationId xmlns:a16="http://schemas.microsoft.com/office/drawing/2014/main" id="{7B4B839C-BFDA-40A8-9EB2-E9FA73B648B7}"/>
              </a:ext>
            </a:extLst>
          </p:cNvPr>
          <p:cNvSpPr>
            <a:spLocks noGrp="1"/>
          </p:cNvSpPr>
          <p:nvPr>
            <p:ph idx="1"/>
          </p:nvPr>
        </p:nvSpPr>
        <p:spPr>
          <a:xfrm>
            <a:off x="838200" y="1717383"/>
            <a:ext cx="10515600" cy="4351338"/>
          </a:xfrm>
        </p:spPr>
        <p:txBody>
          <a:bodyPr/>
          <a:lstStyle/>
          <a:p>
            <a:r>
              <a:rPr lang="en-US" dirty="0"/>
              <a:t>Horizontal consists of the pathway and cabling that extends between the Telecommunications Room and the Work Area. </a:t>
            </a:r>
          </a:p>
        </p:txBody>
      </p:sp>
      <p:sp>
        <p:nvSpPr>
          <p:cNvPr id="4" name="Slide Number Placeholder 3">
            <a:extLst>
              <a:ext uri="{FF2B5EF4-FFF2-40B4-BE49-F238E27FC236}">
                <a16:creationId xmlns:a16="http://schemas.microsoft.com/office/drawing/2014/main" id="{03EB2CA2-9693-4445-BF00-B3744C0CF5A2}"/>
              </a:ext>
            </a:extLst>
          </p:cNvPr>
          <p:cNvSpPr>
            <a:spLocks noGrp="1"/>
          </p:cNvSpPr>
          <p:nvPr>
            <p:ph type="sldNum" sz="quarter" idx="12"/>
          </p:nvPr>
        </p:nvSpPr>
        <p:spPr/>
        <p:txBody>
          <a:bodyPr/>
          <a:lstStyle/>
          <a:p>
            <a:fld id="{B74EB0F0-7D7E-412A-B235-20FE2876EE16}" type="slidenum">
              <a:rPr lang="en-US" smtClean="0"/>
              <a:t>45</a:t>
            </a:fld>
            <a:endParaRPr lang="en-US"/>
          </a:p>
        </p:txBody>
      </p:sp>
    </p:spTree>
    <p:extLst>
      <p:ext uri="{BB962C8B-B14F-4D97-AF65-F5344CB8AC3E}">
        <p14:creationId xmlns:p14="http://schemas.microsoft.com/office/powerpoint/2010/main" val="17226674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7ACDF2-F7ED-4A8C-94CD-F626D20595A5}"/>
              </a:ext>
            </a:extLst>
          </p:cNvPr>
          <p:cNvSpPr>
            <a:spLocks noGrp="1"/>
          </p:cNvSpPr>
          <p:nvPr>
            <p:ph sz="half" idx="1"/>
          </p:nvPr>
        </p:nvSpPr>
        <p:spPr>
          <a:xfrm>
            <a:off x="838200" y="1825625"/>
            <a:ext cx="6202680" cy="4351338"/>
          </a:xfrm>
        </p:spPr>
        <p:txBody>
          <a:bodyPr>
            <a:normAutofit/>
          </a:bodyPr>
          <a:lstStyle/>
          <a:p>
            <a:r>
              <a:rPr lang="en-US" sz="2400" dirty="0"/>
              <a:t>The telecommunications room (TR) formally known as telecommunications closet (TC) is defined as the space that acts as the common access point between backbone and horizontal distribution pathways.</a:t>
            </a:r>
          </a:p>
          <a:p>
            <a:r>
              <a:rPr lang="en-US" sz="2400" dirty="0"/>
              <a:t>It houses  telecommunications/networking equipment, as well as the cross-connection (patch panels) between backbone and horizontal cabling.   </a:t>
            </a:r>
          </a:p>
          <a:p>
            <a:pPr lvl="1"/>
            <a:r>
              <a:rPr lang="en-US" sz="2000" dirty="0"/>
              <a:t>i.e.  Horizontal Cross-connect (HC)  (The electrical equivalent would   be the circuit breaker panel, Distribution board.)</a:t>
            </a:r>
          </a:p>
          <a:p>
            <a:endParaRPr lang="en-US" sz="2600" dirty="0"/>
          </a:p>
        </p:txBody>
      </p:sp>
      <p:pic>
        <p:nvPicPr>
          <p:cNvPr id="5" name="Picture 4" descr="building_bkg9">
            <a:extLst>
              <a:ext uri="{FF2B5EF4-FFF2-40B4-BE49-F238E27FC236}">
                <a16:creationId xmlns:a16="http://schemas.microsoft.com/office/drawing/2014/main" id="{9D500176-FCA4-498D-BF7C-39D874BF7CDD}"/>
              </a:ext>
            </a:extLst>
          </p:cNvPr>
          <p:cNvPicPr>
            <a:picLocks noChangeAspect="1" noChangeArrowheads="1"/>
          </p:cNvPicPr>
          <p:nvPr/>
        </p:nvPicPr>
        <p:blipFill rotWithShape="1">
          <a:blip r:embed="rId2" cstate="print"/>
          <a:srcRect l="16961" r="50491"/>
          <a:stretch/>
        </p:blipFill>
        <p:spPr bwMode="auto">
          <a:xfrm>
            <a:off x="9693620" y="0"/>
            <a:ext cx="1686560" cy="3847338"/>
          </a:xfrm>
          <a:prstGeom prst="rect">
            <a:avLst/>
          </a:prstGeom>
          <a:noFill/>
        </p:spPr>
      </p:pic>
      <p:sp>
        <p:nvSpPr>
          <p:cNvPr id="4" name="Slide Number Placeholder 3">
            <a:extLst>
              <a:ext uri="{FF2B5EF4-FFF2-40B4-BE49-F238E27FC236}">
                <a16:creationId xmlns:a16="http://schemas.microsoft.com/office/drawing/2014/main" id="{D75A5D5B-3610-4C8D-BD3B-CB20EFD5C7B6}"/>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74EB0F0-7D7E-412A-B235-20FE2876EE16}" type="slidenum">
              <a:rPr lang="en-US" smtClean="0"/>
              <a:pPr>
                <a:spcAft>
                  <a:spcPts val="600"/>
                </a:spcAft>
              </a:pPr>
              <a:t>46</a:t>
            </a:fld>
            <a:endParaRPr lang="en-US" dirty="0"/>
          </a:p>
        </p:txBody>
      </p:sp>
      <p:sp>
        <p:nvSpPr>
          <p:cNvPr id="2" name="Title 1">
            <a:extLst>
              <a:ext uri="{FF2B5EF4-FFF2-40B4-BE49-F238E27FC236}">
                <a16:creationId xmlns:a16="http://schemas.microsoft.com/office/drawing/2014/main" id="{B1DE78EE-0956-40D2-B1F4-70DB60849359}"/>
              </a:ext>
            </a:extLst>
          </p:cNvPr>
          <p:cNvSpPr>
            <a:spLocks noGrp="1"/>
          </p:cNvSpPr>
          <p:nvPr>
            <p:ph type="title"/>
          </p:nvPr>
        </p:nvSpPr>
        <p:spPr>
          <a:xfrm>
            <a:off x="811820" y="508586"/>
            <a:ext cx="10515600" cy="1040058"/>
          </a:xfrm>
        </p:spPr>
        <p:txBody>
          <a:bodyPr anchor="ctr">
            <a:normAutofit/>
          </a:bodyPr>
          <a:lstStyle/>
          <a:p>
            <a:r>
              <a:rPr lang="en-US" dirty="0"/>
              <a:t>Telecommunication Closet</a:t>
            </a:r>
          </a:p>
        </p:txBody>
      </p:sp>
      <p:sp>
        <p:nvSpPr>
          <p:cNvPr id="6" name="Rectangle: Rounded Corners 5">
            <a:extLst>
              <a:ext uri="{FF2B5EF4-FFF2-40B4-BE49-F238E27FC236}">
                <a16:creationId xmlns:a16="http://schemas.microsoft.com/office/drawing/2014/main" id="{2B954D90-9EFA-4B00-81B3-5278EE312EEA}"/>
              </a:ext>
            </a:extLst>
          </p:cNvPr>
          <p:cNvSpPr/>
          <p:nvPr/>
        </p:nvSpPr>
        <p:spPr>
          <a:xfrm>
            <a:off x="9774900" y="1132840"/>
            <a:ext cx="762000" cy="2265680"/>
          </a:xfrm>
          <a:custGeom>
            <a:avLst/>
            <a:gdLst>
              <a:gd name="connsiteX0" fmla="*/ 0 w 762000"/>
              <a:gd name="connsiteY0" fmla="*/ 127003 h 2265680"/>
              <a:gd name="connsiteX1" fmla="*/ 127003 w 762000"/>
              <a:gd name="connsiteY1" fmla="*/ 0 h 2265680"/>
              <a:gd name="connsiteX2" fmla="*/ 634997 w 762000"/>
              <a:gd name="connsiteY2" fmla="*/ 0 h 2265680"/>
              <a:gd name="connsiteX3" fmla="*/ 762000 w 762000"/>
              <a:gd name="connsiteY3" fmla="*/ 127003 h 2265680"/>
              <a:gd name="connsiteX4" fmla="*/ 762000 w 762000"/>
              <a:gd name="connsiteY4" fmla="*/ 757328 h 2265680"/>
              <a:gd name="connsiteX5" fmla="*/ 762000 w 762000"/>
              <a:gd name="connsiteY5" fmla="*/ 1448002 h 2265680"/>
              <a:gd name="connsiteX6" fmla="*/ 762000 w 762000"/>
              <a:gd name="connsiteY6" fmla="*/ 2138677 h 2265680"/>
              <a:gd name="connsiteX7" fmla="*/ 634997 w 762000"/>
              <a:gd name="connsiteY7" fmla="*/ 2265680 h 2265680"/>
              <a:gd name="connsiteX8" fmla="*/ 127003 w 762000"/>
              <a:gd name="connsiteY8" fmla="*/ 2265680 h 2265680"/>
              <a:gd name="connsiteX9" fmla="*/ 0 w 762000"/>
              <a:gd name="connsiteY9" fmla="*/ 2138677 h 2265680"/>
              <a:gd name="connsiteX10" fmla="*/ 0 w 762000"/>
              <a:gd name="connsiteY10" fmla="*/ 1448002 h 2265680"/>
              <a:gd name="connsiteX11" fmla="*/ 0 w 762000"/>
              <a:gd name="connsiteY11" fmla="*/ 757328 h 2265680"/>
              <a:gd name="connsiteX12" fmla="*/ 0 w 762000"/>
              <a:gd name="connsiteY12" fmla="*/ 127003 h 226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000" h="2265680" extrusionOk="0">
                <a:moveTo>
                  <a:pt x="0" y="127003"/>
                </a:moveTo>
                <a:cubicBezTo>
                  <a:pt x="2157" y="57117"/>
                  <a:pt x="53220" y="-4899"/>
                  <a:pt x="127003" y="0"/>
                </a:cubicBezTo>
                <a:cubicBezTo>
                  <a:pt x="269388" y="4180"/>
                  <a:pt x="484372" y="2318"/>
                  <a:pt x="634997" y="0"/>
                </a:cubicBezTo>
                <a:cubicBezTo>
                  <a:pt x="718883" y="-2490"/>
                  <a:pt x="767728" y="54009"/>
                  <a:pt x="762000" y="127003"/>
                </a:cubicBezTo>
                <a:cubicBezTo>
                  <a:pt x="750198" y="318955"/>
                  <a:pt x="791151" y="481082"/>
                  <a:pt x="762000" y="757328"/>
                </a:cubicBezTo>
                <a:cubicBezTo>
                  <a:pt x="732849" y="1033574"/>
                  <a:pt x="746383" y="1236967"/>
                  <a:pt x="762000" y="1448002"/>
                </a:cubicBezTo>
                <a:cubicBezTo>
                  <a:pt x="777617" y="1659037"/>
                  <a:pt x="792689" y="1948251"/>
                  <a:pt x="762000" y="2138677"/>
                </a:cubicBezTo>
                <a:cubicBezTo>
                  <a:pt x="771836" y="2218043"/>
                  <a:pt x="694733" y="2255074"/>
                  <a:pt x="634997" y="2265680"/>
                </a:cubicBezTo>
                <a:cubicBezTo>
                  <a:pt x="527380" y="2257139"/>
                  <a:pt x="264088" y="2246190"/>
                  <a:pt x="127003" y="2265680"/>
                </a:cubicBezTo>
                <a:cubicBezTo>
                  <a:pt x="56540" y="2261830"/>
                  <a:pt x="1" y="2193956"/>
                  <a:pt x="0" y="2138677"/>
                </a:cubicBezTo>
                <a:cubicBezTo>
                  <a:pt x="6050" y="1875514"/>
                  <a:pt x="14648" y="1706928"/>
                  <a:pt x="0" y="1448002"/>
                </a:cubicBezTo>
                <a:cubicBezTo>
                  <a:pt x="-14648" y="1189076"/>
                  <a:pt x="-29343" y="1086197"/>
                  <a:pt x="0" y="757328"/>
                </a:cubicBezTo>
                <a:cubicBezTo>
                  <a:pt x="29343" y="428459"/>
                  <a:pt x="31268" y="302493"/>
                  <a:pt x="0" y="127003"/>
                </a:cubicBezTo>
                <a:close/>
              </a:path>
            </a:pathLst>
          </a:custGeom>
          <a:noFill/>
          <a:ln w="38100">
            <a:solidFill>
              <a:srgbClr val="C00000"/>
            </a:solidFill>
            <a:extLst>
              <a:ext uri="{C807C97D-BFC1-408E-A445-0C87EB9F89A2}">
                <ask:lineSketchStyleProps xmlns:ask="http://schemas.microsoft.com/office/drawing/2018/sketchyshapes" sd="2214188587">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4A5DB4D-40E9-410B-93CC-178FD914924C}"/>
              </a:ext>
            </a:extLst>
          </p:cNvPr>
          <p:cNvPicPr>
            <a:picLocks noChangeAspect="1"/>
          </p:cNvPicPr>
          <p:nvPr/>
        </p:nvPicPr>
        <p:blipFill>
          <a:blip r:embed="rId3"/>
          <a:stretch>
            <a:fillRect/>
          </a:stretch>
        </p:blipFill>
        <p:spPr>
          <a:xfrm>
            <a:off x="7248299" y="3459481"/>
            <a:ext cx="3238781" cy="2949196"/>
          </a:xfrm>
          <a:prstGeom prst="rect">
            <a:avLst/>
          </a:prstGeom>
        </p:spPr>
      </p:pic>
    </p:spTree>
    <p:extLst>
      <p:ext uri="{BB962C8B-B14F-4D97-AF65-F5344CB8AC3E}">
        <p14:creationId xmlns:p14="http://schemas.microsoft.com/office/powerpoint/2010/main" val="13082723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B633CB-B226-4BBA-AD88-2B66654EC025}"/>
              </a:ext>
            </a:extLst>
          </p:cNvPr>
          <p:cNvSpPr>
            <a:spLocks noGrp="1"/>
          </p:cNvSpPr>
          <p:nvPr>
            <p:ph type="title"/>
          </p:nvPr>
        </p:nvSpPr>
        <p:spPr/>
        <p:txBody>
          <a:bodyPr>
            <a:normAutofit/>
          </a:bodyPr>
          <a:lstStyle/>
          <a:p>
            <a:r>
              <a:rPr lang="en-US" sz="3200" dirty="0"/>
              <a:t>Telecommunication Closet – Technical Requirements</a:t>
            </a:r>
          </a:p>
        </p:txBody>
      </p:sp>
      <p:sp>
        <p:nvSpPr>
          <p:cNvPr id="6" name="Content Placeholder 5">
            <a:extLst>
              <a:ext uri="{FF2B5EF4-FFF2-40B4-BE49-F238E27FC236}">
                <a16:creationId xmlns:a16="http://schemas.microsoft.com/office/drawing/2014/main" id="{6C55D205-32BE-44A7-A1D4-9297208C027D}"/>
              </a:ext>
            </a:extLst>
          </p:cNvPr>
          <p:cNvSpPr>
            <a:spLocks noGrp="1"/>
          </p:cNvSpPr>
          <p:nvPr>
            <p:ph idx="1"/>
          </p:nvPr>
        </p:nvSpPr>
        <p:spPr/>
        <p:txBody>
          <a:bodyPr>
            <a:normAutofit fontScale="77500" lnSpcReduction="20000"/>
          </a:bodyPr>
          <a:lstStyle/>
          <a:p>
            <a:r>
              <a:rPr lang="en-US" dirty="0"/>
              <a:t>Preferable to locate the TC in the core area.</a:t>
            </a:r>
          </a:p>
          <a:p>
            <a:r>
              <a:rPr lang="en-US" dirty="0"/>
              <a:t>Multiple TC required</a:t>
            </a:r>
          </a:p>
          <a:p>
            <a:pPr lvl="1"/>
            <a:r>
              <a:rPr lang="en-US" dirty="0"/>
              <a:t>The usable floor area to be served is greater than 1000 m2 (10 000 ft.2)or 75% of total floor)</a:t>
            </a:r>
          </a:p>
          <a:p>
            <a:pPr lvl="1"/>
            <a:r>
              <a:rPr lang="en-US" dirty="0"/>
              <a:t>The length of horizontal distribution cable required to reach the work area is greater than 90 m (295 ft.).</a:t>
            </a:r>
          </a:p>
          <a:p>
            <a:r>
              <a:rPr lang="en-US" dirty="0"/>
              <a:t>Similar environment requirement  as ER</a:t>
            </a:r>
          </a:p>
          <a:p>
            <a:r>
              <a:rPr lang="en-US" dirty="0"/>
              <a:t>Desirable to have a power panel installed in the TC separated from other equipment.</a:t>
            </a:r>
          </a:p>
          <a:p>
            <a:r>
              <a:rPr lang="en-US" dirty="0"/>
              <a:t>Room penetrations (sleeves, slots, horizontal pathways) be properly fire stopped.</a:t>
            </a:r>
          </a:p>
          <a:p>
            <a:r>
              <a:rPr lang="en-US" dirty="0"/>
              <a:t>Security and fire protection are to be provided.</a:t>
            </a:r>
          </a:p>
          <a:p>
            <a:r>
              <a:rPr lang="en-US" dirty="0"/>
              <a:t>continuous Heating, Ventilation and Air Conditioning (HVAC) </a:t>
            </a:r>
          </a:p>
        </p:txBody>
      </p:sp>
      <p:sp>
        <p:nvSpPr>
          <p:cNvPr id="4" name="Slide Number Placeholder 3">
            <a:extLst>
              <a:ext uri="{FF2B5EF4-FFF2-40B4-BE49-F238E27FC236}">
                <a16:creationId xmlns:a16="http://schemas.microsoft.com/office/drawing/2014/main" id="{E4BFA37D-FEC0-416C-B3BD-B8BF87F3CDDB}"/>
              </a:ext>
            </a:extLst>
          </p:cNvPr>
          <p:cNvSpPr>
            <a:spLocks noGrp="1"/>
          </p:cNvSpPr>
          <p:nvPr>
            <p:ph type="sldNum" sz="quarter" idx="12"/>
          </p:nvPr>
        </p:nvSpPr>
        <p:spPr/>
        <p:txBody>
          <a:bodyPr/>
          <a:lstStyle/>
          <a:p>
            <a:fld id="{B74EB0F0-7D7E-412A-B235-20FE2876EE16}" type="slidenum">
              <a:rPr lang="en-US" smtClean="0"/>
              <a:t>47</a:t>
            </a:fld>
            <a:endParaRPr lang="en-US"/>
          </a:p>
        </p:txBody>
      </p:sp>
    </p:spTree>
    <p:extLst>
      <p:ext uri="{BB962C8B-B14F-4D97-AF65-F5344CB8AC3E}">
        <p14:creationId xmlns:p14="http://schemas.microsoft.com/office/powerpoint/2010/main" val="17035592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A6E5A-8854-41D0-9D72-BDC8432B87F0}"/>
              </a:ext>
            </a:extLst>
          </p:cNvPr>
          <p:cNvSpPr>
            <a:spLocks noGrp="1"/>
          </p:cNvSpPr>
          <p:nvPr>
            <p:ph type="title"/>
          </p:nvPr>
        </p:nvSpPr>
        <p:spPr/>
        <p:txBody>
          <a:bodyPr/>
          <a:lstStyle/>
          <a:p>
            <a:r>
              <a:rPr lang="en-US" dirty="0"/>
              <a:t>Work Area</a:t>
            </a:r>
          </a:p>
        </p:txBody>
      </p:sp>
      <p:sp>
        <p:nvSpPr>
          <p:cNvPr id="3" name="Content Placeholder 2">
            <a:extLst>
              <a:ext uri="{FF2B5EF4-FFF2-40B4-BE49-F238E27FC236}">
                <a16:creationId xmlns:a16="http://schemas.microsoft.com/office/drawing/2014/main" id="{039A2A28-D412-4927-BF83-FC90ABC5150D}"/>
              </a:ext>
            </a:extLst>
          </p:cNvPr>
          <p:cNvSpPr>
            <a:spLocks noGrp="1"/>
          </p:cNvSpPr>
          <p:nvPr>
            <p:ph idx="1"/>
          </p:nvPr>
        </p:nvSpPr>
        <p:spPr/>
        <p:txBody>
          <a:bodyPr/>
          <a:lstStyle/>
          <a:p>
            <a:r>
              <a:rPr lang="en-US" sz="2400" dirty="0"/>
              <a:t>Work Area is where personal computers, telephones, printers, </a:t>
            </a:r>
            <a:r>
              <a:rPr lang="en-US" sz="2400" dirty="0" err="1"/>
              <a:t>etc</a:t>
            </a:r>
            <a:r>
              <a:rPr lang="en-US" sz="2400" dirty="0"/>
              <a:t> are located.  It also includes equipment cords that connect the device to the horizontal cable</a:t>
            </a:r>
            <a:r>
              <a:rPr lang="en-US" dirty="0"/>
              <a:t>.</a:t>
            </a:r>
          </a:p>
          <a:p>
            <a:endParaRPr lang="en-US" dirty="0"/>
          </a:p>
        </p:txBody>
      </p:sp>
      <p:sp>
        <p:nvSpPr>
          <p:cNvPr id="4" name="Slide Number Placeholder 3">
            <a:extLst>
              <a:ext uri="{FF2B5EF4-FFF2-40B4-BE49-F238E27FC236}">
                <a16:creationId xmlns:a16="http://schemas.microsoft.com/office/drawing/2014/main" id="{4D5A07BA-2939-4143-BADF-5B0823B34A65}"/>
              </a:ext>
            </a:extLst>
          </p:cNvPr>
          <p:cNvSpPr>
            <a:spLocks noGrp="1"/>
          </p:cNvSpPr>
          <p:nvPr>
            <p:ph type="sldNum" sz="quarter" idx="12"/>
          </p:nvPr>
        </p:nvSpPr>
        <p:spPr/>
        <p:txBody>
          <a:bodyPr/>
          <a:lstStyle/>
          <a:p>
            <a:fld id="{B74EB0F0-7D7E-412A-B235-20FE2876EE16}" type="slidenum">
              <a:rPr lang="en-US" smtClean="0"/>
              <a:t>48</a:t>
            </a:fld>
            <a:endParaRPr lang="en-US"/>
          </a:p>
        </p:txBody>
      </p:sp>
      <p:pic>
        <p:nvPicPr>
          <p:cNvPr id="5" name="Picture 4" descr="building_bkg9">
            <a:extLst>
              <a:ext uri="{FF2B5EF4-FFF2-40B4-BE49-F238E27FC236}">
                <a16:creationId xmlns:a16="http://schemas.microsoft.com/office/drawing/2014/main" id="{0CB4C5CD-F753-46AA-85E5-D2AFCAC24931}"/>
              </a:ext>
            </a:extLst>
          </p:cNvPr>
          <p:cNvPicPr>
            <a:picLocks noChangeAspect="1" noChangeArrowheads="1"/>
          </p:cNvPicPr>
          <p:nvPr/>
        </p:nvPicPr>
        <p:blipFill rotWithShape="1">
          <a:blip r:embed="rId2" cstate="print"/>
          <a:srcRect l="20620" b="59435"/>
          <a:stretch/>
        </p:blipFill>
        <p:spPr bwMode="auto">
          <a:xfrm>
            <a:off x="7152640" y="4972006"/>
            <a:ext cx="5039360" cy="1856582"/>
          </a:xfrm>
          <a:prstGeom prst="rect">
            <a:avLst/>
          </a:prstGeom>
          <a:noFill/>
        </p:spPr>
      </p:pic>
      <p:sp>
        <p:nvSpPr>
          <p:cNvPr id="9" name="TextBox 8">
            <a:extLst>
              <a:ext uri="{FF2B5EF4-FFF2-40B4-BE49-F238E27FC236}">
                <a16:creationId xmlns:a16="http://schemas.microsoft.com/office/drawing/2014/main" id="{6C27195F-482D-4717-A1FF-107AAD6FD093}"/>
              </a:ext>
            </a:extLst>
          </p:cNvPr>
          <p:cNvSpPr txBox="1"/>
          <p:nvPr/>
        </p:nvSpPr>
        <p:spPr>
          <a:xfrm>
            <a:off x="1066800" y="2940681"/>
            <a:ext cx="8605520" cy="3046988"/>
          </a:xfrm>
          <a:prstGeom prst="rect">
            <a:avLst/>
          </a:prstGeom>
          <a:noFill/>
        </p:spPr>
        <p:txBody>
          <a:bodyPr wrap="square">
            <a:spAutoFit/>
          </a:bodyPr>
          <a:lstStyle/>
          <a:p>
            <a:pPr marL="285750" indent="-285750">
              <a:buFont typeface="Arial" panose="020B0604020202020204" pitchFamily="34" charset="0"/>
              <a:buChar char="•"/>
            </a:pPr>
            <a:r>
              <a:rPr lang="en-US" sz="2400" dirty="0"/>
              <a:t>Work areas are generally described as locations where building occupants interact with telecommunications devices.</a:t>
            </a:r>
          </a:p>
          <a:p>
            <a:pPr marL="285750" indent="-285750">
              <a:buFont typeface="Arial" panose="020B0604020202020204" pitchFamily="34" charset="0"/>
              <a:buChar char="•"/>
            </a:pPr>
            <a:r>
              <a:rPr lang="en-US" sz="2400" dirty="0"/>
              <a:t>General rule is one WA =10m2.</a:t>
            </a:r>
          </a:p>
          <a:p>
            <a:pPr marL="285750" indent="-285750">
              <a:buFont typeface="Arial" panose="020B0604020202020204" pitchFamily="34" charset="0"/>
              <a:buChar char="•"/>
            </a:pPr>
            <a:r>
              <a:rPr lang="en-US" sz="2400" dirty="0"/>
              <a:t>Must placed enough outlets depending on the application.</a:t>
            </a:r>
          </a:p>
          <a:p>
            <a:pPr marL="285750" indent="-285750">
              <a:buFont typeface="Arial" panose="020B0604020202020204" pitchFamily="34" charset="0"/>
              <a:buChar char="•"/>
            </a:pPr>
            <a:r>
              <a:rPr lang="en-US" sz="2400" dirty="0"/>
              <a:t>The standard office separation (partition) systems provide space for cables and outlets.</a:t>
            </a:r>
          </a:p>
          <a:p>
            <a:endParaRPr lang="en-US" sz="2400" dirty="0"/>
          </a:p>
          <a:p>
            <a:endParaRPr lang="en-US" sz="2400" dirty="0"/>
          </a:p>
        </p:txBody>
      </p:sp>
    </p:spTree>
    <p:extLst>
      <p:ext uri="{BB962C8B-B14F-4D97-AF65-F5344CB8AC3E}">
        <p14:creationId xmlns:p14="http://schemas.microsoft.com/office/powerpoint/2010/main" val="7107604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uilding_bkg9">
            <a:extLst>
              <a:ext uri="{FF2B5EF4-FFF2-40B4-BE49-F238E27FC236}">
                <a16:creationId xmlns:a16="http://schemas.microsoft.com/office/drawing/2014/main" id="{2BE2619E-49FE-44EF-9BBC-9B10D49DC5E6}"/>
              </a:ext>
            </a:extLst>
          </p:cNvPr>
          <p:cNvPicPr>
            <a:picLocks noChangeAspect="1" noChangeArrowheads="1"/>
          </p:cNvPicPr>
          <p:nvPr/>
        </p:nvPicPr>
        <p:blipFill>
          <a:blip r:embed="rId2" cstate="print"/>
          <a:srcRect/>
          <a:stretch>
            <a:fillRect/>
          </a:stretch>
        </p:blipFill>
        <p:spPr bwMode="auto">
          <a:xfrm>
            <a:off x="8598310" y="4267200"/>
            <a:ext cx="3593689" cy="2590800"/>
          </a:xfrm>
          <a:prstGeom prst="rect">
            <a:avLst/>
          </a:prstGeom>
          <a:noFill/>
        </p:spPr>
      </p:pic>
      <p:sp>
        <p:nvSpPr>
          <p:cNvPr id="2" name="Title 1">
            <a:extLst>
              <a:ext uri="{FF2B5EF4-FFF2-40B4-BE49-F238E27FC236}">
                <a16:creationId xmlns:a16="http://schemas.microsoft.com/office/drawing/2014/main" id="{5408A1E0-F0F3-4C61-B8AA-70416537F714}"/>
              </a:ext>
            </a:extLst>
          </p:cNvPr>
          <p:cNvSpPr>
            <a:spLocks noGrp="1"/>
          </p:cNvSpPr>
          <p:nvPr>
            <p:ph type="title"/>
          </p:nvPr>
        </p:nvSpPr>
        <p:spPr/>
        <p:txBody>
          <a:bodyPr/>
          <a:lstStyle/>
          <a:p>
            <a:r>
              <a:rPr lang="en-US" dirty="0"/>
              <a:t>How to do the physical designing </a:t>
            </a:r>
          </a:p>
        </p:txBody>
      </p:sp>
      <p:sp>
        <p:nvSpPr>
          <p:cNvPr id="3" name="Content Placeholder 2">
            <a:extLst>
              <a:ext uri="{FF2B5EF4-FFF2-40B4-BE49-F238E27FC236}">
                <a16:creationId xmlns:a16="http://schemas.microsoft.com/office/drawing/2014/main" id="{2EB3437A-2A00-4463-AAC1-E3154CE09D78}"/>
              </a:ext>
            </a:extLst>
          </p:cNvPr>
          <p:cNvSpPr>
            <a:spLocks noGrp="1"/>
          </p:cNvSpPr>
          <p:nvPr>
            <p:ph idx="1"/>
          </p:nvPr>
        </p:nvSpPr>
        <p:spPr/>
        <p:txBody>
          <a:bodyPr>
            <a:normAutofit/>
          </a:bodyPr>
          <a:lstStyle/>
          <a:p>
            <a:r>
              <a:rPr lang="en-US" sz="2800" dirty="0"/>
              <a:t>Identify port the requirement in each area /department /floor/building separately.</a:t>
            </a:r>
          </a:p>
          <a:p>
            <a:pPr lvl="1"/>
            <a:r>
              <a:rPr lang="en-US" sz="2600" dirty="0"/>
              <a:t>Working areas, meeting spaces, guest area </a:t>
            </a:r>
            <a:r>
              <a:rPr lang="en-US" sz="2600" dirty="0" err="1"/>
              <a:t>etc</a:t>
            </a:r>
            <a:endParaRPr lang="en-US" sz="2600" dirty="0"/>
          </a:p>
          <a:p>
            <a:r>
              <a:rPr lang="en-US" sz="2800" dirty="0"/>
              <a:t>Map the ports on the floor design/diagram.</a:t>
            </a:r>
          </a:p>
          <a:p>
            <a:r>
              <a:rPr lang="en-US" sz="2800" dirty="0"/>
              <a:t>Identify the equipment rack locations.</a:t>
            </a:r>
          </a:p>
          <a:p>
            <a:r>
              <a:rPr lang="en-US" sz="2800" dirty="0"/>
              <a:t>Calculate /estimate network load and traffic types in rack </a:t>
            </a:r>
          </a:p>
          <a:p>
            <a:r>
              <a:rPr lang="en-US" sz="2800" dirty="0"/>
              <a:t>Identify the cable path.</a:t>
            </a:r>
          </a:p>
        </p:txBody>
      </p:sp>
    </p:spTree>
    <p:extLst>
      <p:ext uri="{BB962C8B-B14F-4D97-AF65-F5344CB8AC3E}">
        <p14:creationId xmlns:p14="http://schemas.microsoft.com/office/powerpoint/2010/main" val="3987597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p:txBody>
          <a:bodyPr/>
          <a:lstStyle/>
          <a:p>
            <a:r>
              <a:rPr lang="en-US"/>
              <a:t>Hubs</a:t>
            </a:r>
          </a:p>
        </p:txBody>
      </p:sp>
      <p:sp>
        <p:nvSpPr>
          <p:cNvPr id="253955" name="Rectangle 3"/>
          <p:cNvSpPr>
            <a:spLocks noGrp="1" noChangeArrowheads="1"/>
          </p:cNvSpPr>
          <p:nvPr>
            <p:ph idx="1"/>
          </p:nvPr>
        </p:nvSpPr>
        <p:spPr>
          <a:xfrm>
            <a:off x="809732" y="1468120"/>
            <a:ext cx="8915400" cy="3777622"/>
          </a:xfrm>
        </p:spPr>
        <p:txBody>
          <a:bodyPr>
            <a:normAutofit/>
          </a:bodyPr>
          <a:lstStyle/>
          <a:p>
            <a:r>
              <a:rPr lang="en-US" sz="2800" dirty="0"/>
              <a:t>A Hub is the place where data converges from one or more directions and is forwarded out in one or more directions.</a:t>
            </a:r>
          </a:p>
          <a:p>
            <a:pPr lvl="1"/>
            <a:r>
              <a:rPr lang="en-US" dirty="0"/>
              <a:t>Seen in local area networks ( not used much)</a:t>
            </a:r>
          </a:p>
        </p:txBody>
      </p:sp>
      <p:pic>
        <p:nvPicPr>
          <p:cNvPr id="3" name="Picture 2" descr="A picture containing electronics&#10;&#10;Description automatically generated">
            <a:extLst>
              <a:ext uri="{FF2B5EF4-FFF2-40B4-BE49-F238E27FC236}">
                <a16:creationId xmlns:a16="http://schemas.microsoft.com/office/drawing/2014/main" id="{768883DF-1166-4356-97BD-086B2EFC4F68}"/>
              </a:ext>
            </a:extLst>
          </p:cNvPr>
          <p:cNvPicPr>
            <a:picLocks noChangeAspect="1"/>
          </p:cNvPicPr>
          <p:nvPr/>
        </p:nvPicPr>
        <p:blipFill rotWithShape="1">
          <a:blip r:embed="rId5">
            <a:extLst>
              <a:ext uri="{28A0092B-C50C-407E-A947-70E740481C1C}">
                <a14:useLocalDpi xmlns:a14="http://schemas.microsoft.com/office/drawing/2010/main" val="0"/>
              </a:ext>
            </a:extLst>
          </a:blip>
          <a:srcRect t="20555" b="23889"/>
          <a:stretch/>
        </p:blipFill>
        <p:spPr>
          <a:xfrm>
            <a:off x="1796258" y="3429000"/>
            <a:ext cx="2946400" cy="1636889"/>
          </a:xfrm>
          <a:prstGeom prst="rect">
            <a:avLst/>
          </a:prstGeom>
        </p:spPr>
      </p:pic>
      <p:sp>
        <p:nvSpPr>
          <p:cNvPr id="7" name="TextBox 6">
            <a:extLst>
              <a:ext uri="{FF2B5EF4-FFF2-40B4-BE49-F238E27FC236}">
                <a16:creationId xmlns:a16="http://schemas.microsoft.com/office/drawing/2014/main" id="{ECA36352-BEC6-4315-8752-C56933B715D4}"/>
              </a:ext>
            </a:extLst>
          </p:cNvPr>
          <p:cNvSpPr txBox="1"/>
          <p:nvPr/>
        </p:nvSpPr>
        <p:spPr>
          <a:xfrm>
            <a:off x="5729184" y="2770116"/>
            <a:ext cx="6096000" cy="1477328"/>
          </a:xfrm>
          <a:prstGeom prst="rect">
            <a:avLst/>
          </a:prstGeom>
          <a:noFill/>
        </p:spPr>
        <p:txBody>
          <a:bodyPr wrap="square">
            <a:spAutoFit/>
          </a:bodyPr>
          <a:lstStyle/>
          <a:p>
            <a:r>
              <a:rPr lang="en-US" dirty="0"/>
              <a:t>Hubs are unable to support networks that are as large as </a:t>
            </a:r>
            <a:r>
              <a:rPr lang="en-US" b="1" dirty="0"/>
              <a:t>switches because hubs send all traffic to all devices on the network</a:t>
            </a:r>
            <a:r>
              <a:rPr lang="en-US" dirty="0"/>
              <a:t>. The more devices you add, the slower the network gets, eventually becoming unusable.</a:t>
            </a:r>
          </a:p>
          <a:p>
            <a:r>
              <a:rPr lang="en-US" dirty="0">
                <a:solidFill>
                  <a:srgbClr val="C00000"/>
                </a:solidFill>
              </a:rPr>
              <a:t>Also, Hubs are broadcasting the traffic to all the ports </a:t>
            </a:r>
          </a:p>
        </p:txBody>
      </p:sp>
      <p:pic>
        <p:nvPicPr>
          <p:cNvPr id="6" name="Screen Recording 5">
            <a:hlinkClick r:id="" action="ppaction://media"/>
            <a:extLst>
              <a:ext uri="{FF2B5EF4-FFF2-40B4-BE49-F238E27FC236}">
                <a16:creationId xmlns:a16="http://schemas.microsoft.com/office/drawing/2014/main" id="{92953932-EC1A-42F6-9EDA-BB03EE6FA92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750510" y="4364551"/>
            <a:ext cx="3974622" cy="2050657"/>
          </a:xfrm>
          <a:prstGeom prst="rect">
            <a:avLst/>
          </a:prstGeom>
        </p:spPr>
      </p:pic>
      <p:sp>
        <p:nvSpPr>
          <p:cNvPr id="11" name="TextBox 10">
            <a:extLst>
              <a:ext uri="{FF2B5EF4-FFF2-40B4-BE49-F238E27FC236}">
                <a16:creationId xmlns:a16="http://schemas.microsoft.com/office/drawing/2014/main" id="{15AC3E61-C0F3-449C-9807-97E303786523}"/>
              </a:ext>
            </a:extLst>
          </p:cNvPr>
          <p:cNvSpPr txBox="1"/>
          <p:nvPr/>
        </p:nvSpPr>
        <p:spPr>
          <a:xfrm>
            <a:off x="1016000" y="5825784"/>
            <a:ext cx="6096000" cy="369332"/>
          </a:xfrm>
          <a:prstGeom prst="rect">
            <a:avLst/>
          </a:prstGeom>
          <a:noFill/>
        </p:spPr>
        <p:txBody>
          <a:bodyPr wrap="square">
            <a:spAutoFit/>
          </a:bodyPr>
          <a:lstStyle/>
          <a:p>
            <a:r>
              <a:rPr lang="en-US" dirty="0"/>
              <a:t>https://www.youtube.com/watch?v=hGVysWRvlJg</a:t>
            </a:r>
          </a:p>
        </p:txBody>
      </p:sp>
      <p:pic>
        <p:nvPicPr>
          <p:cNvPr id="10" name="Picture 9" descr="Company name, arrow&#10;&#10;Description automatically generated with medium confidence">
            <a:extLst>
              <a:ext uri="{FF2B5EF4-FFF2-40B4-BE49-F238E27FC236}">
                <a16:creationId xmlns:a16="http://schemas.microsoft.com/office/drawing/2014/main" id="{0C3F5740-81FB-499A-8E60-476CAA602BCC}"/>
              </a:ext>
            </a:extLst>
          </p:cNvPr>
          <p:cNvPicPr>
            <a:picLocks noChangeAspect="1"/>
          </p:cNvPicPr>
          <p:nvPr/>
        </p:nvPicPr>
        <p:blipFill rotWithShape="1">
          <a:blip r:embed="rId7">
            <a:extLst>
              <a:ext uri="{28A0092B-C50C-407E-A947-70E740481C1C}">
                <a14:useLocalDpi xmlns:a14="http://schemas.microsoft.com/office/drawing/2010/main" val="0"/>
              </a:ext>
            </a:extLst>
          </a:blip>
          <a:srcRect l="21170" t="28032" r="21338" b="38290"/>
          <a:stretch/>
        </p:blipFill>
        <p:spPr>
          <a:xfrm>
            <a:off x="10231119" y="401639"/>
            <a:ext cx="1270001" cy="640507"/>
          </a:xfrm>
          <a:prstGeom prst="rect">
            <a:avLst/>
          </a:prstGeom>
        </p:spPr>
      </p:pic>
    </p:spTree>
    <p:extLst>
      <p:ext uri="{BB962C8B-B14F-4D97-AF65-F5344CB8AC3E}">
        <p14:creationId xmlns:p14="http://schemas.microsoft.com/office/powerpoint/2010/main" val="3741640989"/>
      </p:ext>
    </p:extLst>
  </p:cSld>
  <p:clrMapOvr>
    <a:masterClrMapping/>
  </p:clrMapOvr>
  <mc:AlternateContent xmlns:mc="http://schemas.openxmlformats.org/markup-compatibility/2006" xmlns:p14="http://schemas.microsoft.com/office/powerpoint/2010/main">
    <mc:Choice Requires="p14">
      <p:transition spd="slow" p14:dur="2000" advTm="34130"/>
    </mc:Choice>
    <mc:Fallback xmlns="">
      <p:transition spd="slow" advTm="341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07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E0F6D-73BF-471B-95C3-B23AA850C605}"/>
              </a:ext>
            </a:extLst>
          </p:cNvPr>
          <p:cNvSpPr>
            <a:spLocks noGrp="1"/>
          </p:cNvSpPr>
          <p:nvPr>
            <p:ph type="title"/>
          </p:nvPr>
        </p:nvSpPr>
        <p:spPr/>
        <p:txBody>
          <a:bodyPr/>
          <a:lstStyle/>
          <a:p>
            <a:r>
              <a:rPr lang="en-US" dirty="0"/>
              <a:t>Material selection</a:t>
            </a:r>
          </a:p>
        </p:txBody>
      </p:sp>
      <p:sp>
        <p:nvSpPr>
          <p:cNvPr id="3" name="Content Placeholder 2">
            <a:extLst>
              <a:ext uri="{FF2B5EF4-FFF2-40B4-BE49-F238E27FC236}">
                <a16:creationId xmlns:a16="http://schemas.microsoft.com/office/drawing/2014/main" id="{636FE329-D79B-43AC-A9D0-D54B885E8E17}"/>
              </a:ext>
            </a:extLst>
          </p:cNvPr>
          <p:cNvSpPr>
            <a:spLocks noGrp="1"/>
          </p:cNvSpPr>
          <p:nvPr>
            <p:ph idx="1"/>
          </p:nvPr>
        </p:nvSpPr>
        <p:spPr>
          <a:xfrm>
            <a:off x="811820" y="1558804"/>
            <a:ext cx="10515600" cy="4023360"/>
          </a:xfrm>
        </p:spPr>
        <p:txBody>
          <a:bodyPr>
            <a:normAutofit/>
          </a:bodyPr>
          <a:lstStyle/>
          <a:p>
            <a:r>
              <a:rPr lang="en-US" sz="2800" dirty="0"/>
              <a:t>Ones the Path is finalized select the material suitable based on physical requirements.</a:t>
            </a:r>
          </a:p>
          <a:p>
            <a:r>
              <a:rPr lang="en-US" sz="2800" dirty="0"/>
              <a:t>The materials must also reflect the business requirement now and future .</a:t>
            </a:r>
          </a:p>
          <a:p>
            <a:r>
              <a:rPr lang="en-US" sz="2800" dirty="0"/>
              <a:t> The  safety ,regulatory, standards  and other requirements  will finalize the technical specification of the materials.</a:t>
            </a:r>
          </a:p>
        </p:txBody>
      </p:sp>
      <p:pic>
        <p:nvPicPr>
          <p:cNvPr id="4" name="Picture 2" descr="Electrical Excellence - Difference Between Cable Tray, Cable Ladder and  Cable Trunking | Facebook">
            <a:extLst>
              <a:ext uri="{FF2B5EF4-FFF2-40B4-BE49-F238E27FC236}">
                <a16:creationId xmlns:a16="http://schemas.microsoft.com/office/drawing/2014/main" id="{D0FDD3A7-E30D-4EAF-9524-FD3A0E9906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6095" y="4503518"/>
            <a:ext cx="2981325" cy="15335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solar panel on a table&#10;&#10;Description automatically generated with low confidence">
            <a:extLst>
              <a:ext uri="{FF2B5EF4-FFF2-40B4-BE49-F238E27FC236}">
                <a16:creationId xmlns:a16="http://schemas.microsoft.com/office/drawing/2014/main" id="{DE4F2CD4-1340-47A1-898B-7BF7085A03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3370" y="4539077"/>
            <a:ext cx="2819400" cy="1619250"/>
          </a:xfrm>
          <a:prstGeom prst="rect">
            <a:avLst/>
          </a:prstGeom>
        </p:spPr>
      </p:pic>
      <p:pic>
        <p:nvPicPr>
          <p:cNvPr id="8" name="Picture 7" descr="A picture containing toy&#10;&#10;Description automatically generated">
            <a:extLst>
              <a:ext uri="{FF2B5EF4-FFF2-40B4-BE49-F238E27FC236}">
                <a16:creationId xmlns:a16="http://schemas.microsoft.com/office/drawing/2014/main" id="{C7E21A78-53C1-4FDE-B909-6B6BBA3A2C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5158" y="4277139"/>
            <a:ext cx="2143125" cy="2143125"/>
          </a:xfrm>
          <a:prstGeom prst="rect">
            <a:avLst/>
          </a:prstGeom>
        </p:spPr>
      </p:pic>
    </p:spTree>
    <p:extLst>
      <p:ext uri="{BB962C8B-B14F-4D97-AF65-F5344CB8AC3E}">
        <p14:creationId xmlns:p14="http://schemas.microsoft.com/office/powerpoint/2010/main" val="3326156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53ACC-3EF5-4FA7-9E08-03067BFB175A}"/>
              </a:ext>
            </a:extLst>
          </p:cNvPr>
          <p:cNvSpPr>
            <a:spLocks noGrp="1"/>
          </p:cNvSpPr>
          <p:nvPr>
            <p:ph type="title"/>
          </p:nvPr>
        </p:nvSpPr>
        <p:spPr/>
        <p:txBody>
          <a:bodyPr/>
          <a:lstStyle/>
          <a:p>
            <a:r>
              <a:rPr lang="en-US" dirty="0"/>
              <a:t>Ducts Floors and Cable trays</a:t>
            </a:r>
          </a:p>
        </p:txBody>
      </p:sp>
      <p:sp>
        <p:nvSpPr>
          <p:cNvPr id="4" name="Slide Number Placeholder 3">
            <a:extLst>
              <a:ext uri="{FF2B5EF4-FFF2-40B4-BE49-F238E27FC236}">
                <a16:creationId xmlns:a16="http://schemas.microsoft.com/office/drawing/2014/main" id="{C598E73E-60BA-4B13-8CE5-7D985B890063}"/>
              </a:ext>
            </a:extLst>
          </p:cNvPr>
          <p:cNvSpPr>
            <a:spLocks noGrp="1"/>
          </p:cNvSpPr>
          <p:nvPr>
            <p:ph type="sldNum" sz="quarter" idx="12"/>
          </p:nvPr>
        </p:nvSpPr>
        <p:spPr/>
        <p:txBody>
          <a:bodyPr/>
          <a:lstStyle/>
          <a:p>
            <a:fld id="{B74EB0F0-7D7E-412A-B235-20FE2876EE16}" type="slidenum">
              <a:rPr lang="en-US" smtClean="0"/>
              <a:t>51</a:t>
            </a:fld>
            <a:endParaRPr lang="en-US"/>
          </a:p>
        </p:txBody>
      </p:sp>
      <p:sp>
        <p:nvSpPr>
          <p:cNvPr id="8" name="TextBox 7">
            <a:extLst>
              <a:ext uri="{FF2B5EF4-FFF2-40B4-BE49-F238E27FC236}">
                <a16:creationId xmlns:a16="http://schemas.microsoft.com/office/drawing/2014/main" id="{1DB1E83A-E938-41AA-9C5B-CFFD8A31E790}"/>
              </a:ext>
            </a:extLst>
          </p:cNvPr>
          <p:cNvSpPr txBox="1"/>
          <p:nvPr/>
        </p:nvSpPr>
        <p:spPr>
          <a:xfrm>
            <a:off x="716280" y="1558804"/>
            <a:ext cx="6096000" cy="2585323"/>
          </a:xfrm>
          <a:prstGeom prst="rect">
            <a:avLst/>
          </a:prstGeom>
          <a:noFill/>
        </p:spPr>
        <p:txBody>
          <a:bodyPr wrap="square">
            <a:spAutoFit/>
          </a:bodyPr>
          <a:lstStyle/>
          <a:p>
            <a:r>
              <a:rPr lang="en-US" b="1" dirty="0"/>
              <a:t>Access Floor</a:t>
            </a:r>
          </a:p>
          <a:p>
            <a:pPr marL="285750" indent="-285750">
              <a:buFont typeface="Arial" panose="020B0604020202020204" pitchFamily="34" charset="0"/>
              <a:buChar char="•"/>
            </a:pPr>
            <a:r>
              <a:rPr lang="en-US" dirty="0"/>
              <a:t>The access floor is made up of modular floor panels supported by pedestals with or without lateral bracing.</a:t>
            </a:r>
          </a:p>
          <a:p>
            <a:pPr marL="285750" indent="-285750">
              <a:buFont typeface="Arial" panose="020B0604020202020204" pitchFamily="34" charset="0"/>
              <a:buChar char="•"/>
            </a:pPr>
            <a:r>
              <a:rPr lang="en-US" dirty="0"/>
              <a:t>Used in equipment rooms as well as general office areas.</a:t>
            </a:r>
          </a:p>
          <a:p>
            <a:pPr marL="285750" indent="-285750">
              <a:buFont typeface="Arial" panose="020B0604020202020204" pitchFamily="34" charset="0"/>
              <a:buChar char="•"/>
            </a:pPr>
            <a:r>
              <a:rPr lang="en-US" dirty="0"/>
              <a:t>It is necessary to design floor penetrations for the type and number of work areas.</a:t>
            </a:r>
          </a:p>
          <a:p>
            <a:pPr marL="285750" indent="-285750">
              <a:buFont typeface="Arial" panose="020B0604020202020204" pitchFamily="34" charset="0"/>
              <a:buChar char="•"/>
            </a:pPr>
            <a:r>
              <a:rPr lang="en-US" dirty="0"/>
              <a:t>Good for constructing unplanned office spaces. </a:t>
            </a:r>
          </a:p>
          <a:p>
            <a:pPr marL="285750" indent="-285750">
              <a:buFont typeface="Arial" panose="020B0604020202020204" pitchFamily="34" charset="0"/>
              <a:buChar char="•"/>
            </a:pPr>
            <a:r>
              <a:rPr lang="en-US" dirty="0"/>
              <a:t>Expensive but will save time and money in the long term.</a:t>
            </a:r>
          </a:p>
          <a:p>
            <a:endParaRPr lang="en-US" dirty="0"/>
          </a:p>
        </p:txBody>
      </p:sp>
      <p:sp>
        <p:nvSpPr>
          <p:cNvPr id="12" name="TextBox 11">
            <a:extLst>
              <a:ext uri="{FF2B5EF4-FFF2-40B4-BE49-F238E27FC236}">
                <a16:creationId xmlns:a16="http://schemas.microsoft.com/office/drawing/2014/main" id="{33829374-B570-4E37-9D87-91D1DC65BE51}"/>
              </a:ext>
            </a:extLst>
          </p:cNvPr>
          <p:cNvSpPr txBox="1"/>
          <p:nvPr/>
        </p:nvSpPr>
        <p:spPr>
          <a:xfrm>
            <a:off x="5852160" y="4105374"/>
            <a:ext cx="6096000" cy="2616101"/>
          </a:xfrm>
          <a:prstGeom prst="rect">
            <a:avLst/>
          </a:prstGeom>
          <a:noFill/>
        </p:spPr>
        <p:txBody>
          <a:bodyPr wrap="square">
            <a:spAutoFit/>
          </a:bodyPr>
          <a:lstStyle/>
          <a:p>
            <a:r>
              <a:rPr lang="en-US" sz="2000" b="1" dirty="0"/>
              <a:t>Cable Trays/Wire ways /Ladders</a:t>
            </a:r>
          </a:p>
          <a:p>
            <a:pPr marL="285750" indent="-285750">
              <a:buFont typeface="Arial" panose="020B0604020202020204" pitchFamily="34" charset="0"/>
              <a:buChar char="•"/>
            </a:pPr>
            <a:r>
              <a:rPr lang="en-US" dirty="0"/>
              <a:t>These are prefabricated, rigid structures consisting of side rails and a solid or ventilated bottom, used for the containment of telecommunications cables.</a:t>
            </a:r>
          </a:p>
          <a:p>
            <a:pPr marL="285750" indent="-285750">
              <a:buFont typeface="Arial" panose="020B0604020202020204" pitchFamily="34" charset="0"/>
              <a:buChar char="•"/>
            </a:pPr>
            <a:r>
              <a:rPr lang="en-US" dirty="0"/>
              <a:t>Trays and wireways can be located above or below the ceiling in plenum or non-plenum applications. </a:t>
            </a:r>
          </a:p>
          <a:p>
            <a:pPr marL="285750" indent="-285750">
              <a:buFont typeface="Arial" panose="020B0604020202020204" pitchFamily="34" charset="0"/>
              <a:buChar char="•"/>
            </a:pPr>
            <a:r>
              <a:rPr lang="en-US" dirty="0"/>
              <a:t>For general practice is to provide 650 mm2 (1 in.2) </a:t>
            </a:r>
            <a:r>
              <a:rPr lang="en-US" dirty="0" err="1"/>
              <a:t>ofcross</a:t>
            </a:r>
            <a:r>
              <a:rPr lang="en-US" dirty="0"/>
              <a:t>-sectional tray or wireway area per 10 m2 (100 ft. 2) of usable floor space.</a:t>
            </a:r>
          </a:p>
        </p:txBody>
      </p:sp>
      <p:pic>
        <p:nvPicPr>
          <p:cNvPr id="13" name="Picture 12" descr="A solar panel on a table&#10;&#10;Description automatically generated with low confidence">
            <a:extLst>
              <a:ext uri="{FF2B5EF4-FFF2-40B4-BE49-F238E27FC236}">
                <a16:creationId xmlns:a16="http://schemas.microsoft.com/office/drawing/2014/main" id="{5830DEDA-EB74-4262-A9CF-A88C66C587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6970" y="1633317"/>
            <a:ext cx="2819400" cy="1619250"/>
          </a:xfrm>
          <a:prstGeom prst="rect">
            <a:avLst/>
          </a:prstGeom>
        </p:spPr>
      </p:pic>
      <p:pic>
        <p:nvPicPr>
          <p:cNvPr id="14" name="Picture 2" descr="Electrical Excellence - Difference Between Cable Tray, Cable Ladder and  Cable Trunking | Facebook">
            <a:extLst>
              <a:ext uri="{FF2B5EF4-FFF2-40B4-BE49-F238E27FC236}">
                <a16:creationId xmlns:a16="http://schemas.microsoft.com/office/drawing/2014/main" id="{143B5F6F-0A34-44E1-8ACB-8371B73089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3617" y="4300318"/>
            <a:ext cx="2981325" cy="153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34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4DDA7B4-A869-482A-A7B0-C6BB565F1F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67325"/>
            <a:ext cx="2867025" cy="1590675"/>
          </a:xfrm>
          <a:prstGeom prst="rect">
            <a:avLst/>
          </a:prstGeom>
        </p:spPr>
      </p:pic>
      <p:sp>
        <p:nvSpPr>
          <p:cNvPr id="3" name="Content Placeholder 2">
            <a:extLst>
              <a:ext uri="{FF2B5EF4-FFF2-40B4-BE49-F238E27FC236}">
                <a16:creationId xmlns:a16="http://schemas.microsoft.com/office/drawing/2014/main" id="{C39EAC9D-EA89-4360-8252-6A59AB424F18}"/>
              </a:ext>
            </a:extLst>
          </p:cNvPr>
          <p:cNvSpPr>
            <a:spLocks noGrp="1"/>
          </p:cNvSpPr>
          <p:nvPr>
            <p:ph idx="1"/>
          </p:nvPr>
        </p:nvSpPr>
        <p:spPr>
          <a:xfrm>
            <a:off x="811820" y="1432903"/>
            <a:ext cx="9772221" cy="4351338"/>
          </a:xfrm>
        </p:spPr>
        <p:txBody>
          <a:bodyPr/>
          <a:lstStyle/>
          <a:p>
            <a:pPr marL="342900" indent="-342900">
              <a:buFont typeface="Arial" panose="020B0604020202020204" pitchFamily="34" charset="0"/>
              <a:buChar char="•"/>
            </a:pPr>
            <a:r>
              <a:rPr lang="en-US" sz="2400" dirty="0"/>
              <a:t>Must Protect Data lines from noise coupling from sources such as electrical power wiring, radio frequency (RF) sources, large motors and generators, induction heaters, and arc welders.</a:t>
            </a:r>
          </a:p>
          <a:p>
            <a:pPr marL="342900" indent="-342900">
              <a:buFont typeface="Arial" panose="020B0604020202020204" pitchFamily="34" charset="0"/>
              <a:buChar char="•"/>
            </a:pPr>
            <a:r>
              <a:rPr lang="en-US" sz="2400" dirty="0"/>
              <a:t>Increased physical separation</a:t>
            </a:r>
          </a:p>
          <a:p>
            <a:pPr marL="800100" lvl="1" indent="-342900">
              <a:buFont typeface="Arial" panose="020B0604020202020204" pitchFamily="34" charset="0"/>
              <a:buChar char="•"/>
            </a:pPr>
            <a:r>
              <a:rPr lang="en-US" sz="2000" dirty="0"/>
              <a:t>Electrical branch circuit line, neutral, and grounding conductors should be maintained close together (e.g., twisted, sheathed, taped, or bundled together) for minimizing inductive coupling into telecommunications cabling</a:t>
            </a:r>
          </a:p>
          <a:p>
            <a:pPr marL="342900" indent="-342900">
              <a:buFont typeface="Arial" panose="020B0604020202020204" pitchFamily="34" charset="0"/>
              <a:buChar char="•"/>
            </a:pPr>
            <a:r>
              <a:rPr lang="en-US" sz="2400" dirty="0"/>
              <a:t>Use of surge protectors in branch circuits can further limit the propagation of electrical surges</a:t>
            </a:r>
          </a:p>
          <a:p>
            <a:pPr marL="342900" indent="-342900">
              <a:buFont typeface="Arial" panose="020B0604020202020204" pitchFamily="34" charset="0"/>
              <a:buChar char="•"/>
            </a:pPr>
            <a:r>
              <a:rPr lang="en-US" sz="2400" dirty="0"/>
              <a:t>Use of fully enclosed, grounded metallic raceway or grounded conduit.</a:t>
            </a:r>
          </a:p>
          <a:p>
            <a:pPr marL="342900" indent="-342900">
              <a:buFont typeface="Arial" panose="020B0604020202020204" pitchFamily="34" charset="0"/>
              <a:buChar char="•"/>
            </a:pPr>
            <a:r>
              <a:rPr lang="en-US" sz="2400" dirty="0"/>
              <a:t>Use shielded cables when required. </a:t>
            </a:r>
          </a:p>
          <a:p>
            <a:endParaRPr lang="en-US" dirty="0"/>
          </a:p>
        </p:txBody>
      </p:sp>
      <p:sp>
        <p:nvSpPr>
          <p:cNvPr id="4" name="Slide Number Placeholder 3">
            <a:extLst>
              <a:ext uri="{FF2B5EF4-FFF2-40B4-BE49-F238E27FC236}">
                <a16:creationId xmlns:a16="http://schemas.microsoft.com/office/drawing/2014/main" id="{FF44C575-7C94-4D44-86DD-B04CD91C15D1}"/>
              </a:ext>
            </a:extLst>
          </p:cNvPr>
          <p:cNvSpPr>
            <a:spLocks noGrp="1"/>
          </p:cNvSpPr>
          <p:nvPr>
            <p:ph type="sldNum" sz="quarter" idx="12"/>
          </p:nvPr>
        </p:nvSpPr>
        <p:spPr/>
        <p:txBody>
          <a:bodyPr/>
          <a:lstStyle/>
          <a:p>
            <a:fld id="{B74EB0F0-7D7E-412A-B235-20FE2876EE16}" type="slidenum">
              <a:rPr lang="en-US" smtClean="0"/>
              <a:t>52</a:t>
            </a:fld>
            <a:endParaRPr lang="en-US"/>
          </a:p>
        </p:txBody>
      </p:sp>
      <p:sp>
        <p:nvSpPr>
          <p:cNvPr id="8" name="Title 7">
            <a:extLst>
              <a:ext uri="{FF2B5EF4-FFF2-40B4-BE49-F238E27FC236}">
                <a16:creationId xmlns:a16="http://schemas.microsoft.com/office/drawing/2014/main" id="{3666361B-AA77-4C80-A4EA-0D03BD4317C2}"/>
              </a:ext>
            </a:extLst>
          </p:cNvPr>
          <p:cNvSpPr>
            <a:spLocks noGrp="1"/>
          </p:cNvSpPr>
          <p:nvPr>
            <p:ph type="title"/>
          </p:nvPr>
        </p:nvSpPr>
        <p:spPr/>
        <p:txBody>
          <a:bodyPr/>
          <a:lstStyle/>
          <a:p>
            <a:r>
              <a:rPr lang="en-US" dirty="0"/>
              <a:t>Power Cabling </a:t>
            </a:r>
          </a:p>
        </p:txBody>
      </p:sp>
      <p:pic>
        <p:nvPicPr>
          <p:cNvPr id="14" name="Picture 13">
            <a:extLst>
              <a:ext uri="{FF2B5EF4-FFF2-40B4-BE49-F238E27FC236}">
                <a16:creationId xmlns:a16="http://schemas.microsoft.com/office/drawing/2014/main" id="{46D855B2-F155-4D42-9B25-857A09B16A8B}"/>
              </a:ext>
            </a:extLst>
          </p:cNvPr>
          <p:cNvPicPr>
            <a:picLocks noChangeAspect="1"/>
          </p:cNvPicPr>
          <p:nvPr/>
        </p:nvPicPr>
        <p:blipFill>
          <a:blip r:embed="rId3"/>
          <a:stretch>
            <a:fillRect/>
          </a:stretch>
        </p:blipFill>
        <p:spPr>
          <a:xfrm>
            <a:off x="10584041" y="3429000"/>
            <a:ext cx="1607959" cy="3505504"/>
          </a:xfrm>
          <a:prstGeom prst="rect">
            <a:avLst/>
          </a:prstGeom>
        </p:spPr>
      </p:pic>
      <p:pic>
        <p:nvPicPr>
          <p:cNvPr id="16" name="Picture 15">
            <a:extLst>
              <a:ext uri="{FF2B5EF4-FFF2-40B4-BE49-F238E27FC236}">
                <a16:creationId xmlns:a16="http://schemas.microsoft.com/office/drawing/2014/main" id="{F9E53FDA-AA55-4342-BC2F-580FFA45BB33}"/>
              </a:ext>
            </a:extLst>
          </p:cNvPr>
          <p:cNvPicPr>
            <a:picLocks noChangeAspect="1"/>
          </p:cNvPicPr>
          <p:nvPr/>
        </p:nvPicPr>
        <p:blipFill>
          <a:blip r:embed="rId4"/>
          <a:stretch>
            <a:fillRect/>
          </a:stretch>
        </p:blipFill>
        <p:spPr>
          <a:xfrm>
            <a:off x="6691177" y="5089373"/>
            <a:ext cx="2743200" cy="1728756"/>
          </a:xfrm>
          <a:prstGeom prst="rect">
            <a:avLst/>
          </a:prstGeom>
        </p:spPr>
      </p:pic>
    </p:spTree>
    <p:extLst>
      <p:ext uri="{BB962C8B-B14F-4D97-AF65-F5344CB8AC3E}">
        <p14:creationId xmlns:p14="http://schemas.microsoft.com/office/powerpoint/2010/main" val="8356041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38CC04-69D2-44EC-B3DA-644FB27D287E}"/>
              </a:ext>
            </a:extLst>
          </p:cNvPr>
          <p:cNvSpPr>
            <a:spLocks noGrp="1"/>
          </p:cNvSpPr>
          <p:nvPr>
            <p:ph sz="half" idx="1"/>
          </p:nvPr>
        </p:nvSpPr>
        <p:spPr>
          <a:xfrm>
            <a:off x="838200" y="1825625"/>
            <a:ext cx="5181600" cy="4351338"/>
          </a:xfrm>
        </p:spPr>
        <p:txBody>
          <a:bodyPr>
            <a:normAutofit/>
          </a:bodyPr>
          <a:lstStyle/>
          <a:p>
            <a:r>
              <a:rPr lang="en-US" sz="2200"/>
              <a:t>Ones all the rack locations are finalized backbone path can be identified</a:t>
            </a:r>
          </a:p>
          <a:p>
            <a:r>
              <a:rPr lang="en-US" sz="2200"/>
              <a:t>Identify the core distribution point to have the distribution switch.</a:t>
            </a:r>
          </a:p>
          <a:p>
            <a:r>
              <a:rPr lang="en-US" sz="2200"/>
              <a:t>Identify the location for building entrance and server room.</a:t>
            </a:r>
          </a:p>
          <a:p>
            <a:r>
              <a:rPr lang="en-US" sz="2200"/>
              <a:t>Identify the Path to connect all the building to the main Server room.</a:t>
            </a:r>
          </a:p>
          <a:p>
            <a:r>
              <a:rPr lang="en-US" sz="2200"/>
              <a:t>Also need to consider the WAN connectivity and service provider’s requirements</a:t>
            </a:r>
          </a:p>
          <a:p>
            <a:pPr>
              <a:buFont typeface="Wingdings" panose="05000000000000000000" pitchFamily="2" charset="2"/>
              <a:buChar char="v"/>
            </a:pPr>
            <a:endParaRPr lang="en-US" sz="2200"/>
          </a:p>
        </p:txBody>
      </p:sp>
      <p:sp>
        <p:nvSpPr>
          <p:cNvPr id="10" name="Slide Number Placeholder 3">
            <a:extLst>
              <a:ext uri="{FF2B5EF4-FFF2-40B4-BE49-F238E27FC236}">
                <a16:creationId xmlns:a16="http://schemas.microsoft.com/office/drawing/2014/main" id="{0814FE6A-A00E-4C46-8114-3713E7F3D454}"/>
              </a:ext>
            </a:extLst>
          </p:cNvPr>
          <p:cNvSpPr>
            <a:spLocks noGrp="1"/>
          </p:cNvSpPr>
          <p:nvPr>
            <p:ph type="sldNum" sz="quarter" idx="12"/>
          </p:nvPr>
        </p:nvSpPr>
        <p:spPr>
          <a:xfrm>
            <a:off x="8610600" y="6356350"/>
            <a:ext cx="2743200" cy="365125"/>
          </a:xfrm>
        </p:spPr>
        <p:txBody>
          <a:bodyPr/>
          <a:lstStyle/>
          <a:p>
            <a:pPr>
              <a:spcAft>
                <a:spcPts val="600"/>
              </a:spcAft>
            </a:pPr>
            <a:fld id="{B74EB0F0-7D7E-412A-B235-20FE2876EE16}" type="slidenum">
              <a:rPr lang="en-US" smtClean="0"/>
              <a:pPr>
                <a:spcAft>
                  <a:spcPts val="600"/>
                </a:spcAft>
              </a:pPr>
              <a:t>53</a:t>
            </a:fld>
            <a:endParaRPr lang="en-US"/>
          </a:p>
        </p:txBody>
      </p:sp>
      <p:sp>
        <p:nvSpPr>
          <p:cNvPr id="2" name="Title 1">
            <a:extLst>
              <a:ext uri="{FF2B5EF4-FFF2-40B4-BE49-F238E27FC236}">
                <a16:creationId xmlns:a16="http://schemas.microsoft.com/office/drawing/2014/main" id="{0F84B8A4-C66C-4EB3-A07E-D3E596B3F0D6}"/>
              </a:ext>
            </a:extLst>
          </p:cNvPr>
          <p:cNvSpPr>
            <a:spLocks noGrp="1"/>
          </p:cNvSpPr>
          <p:nvPr>
            <p:ph type="title"/>
          </p:nvPr>
        </p:nvSpPr>
        <p:spPr>
          <a:xfrm>
            <a:off x="811820" y="518746"/>
            <a:ext cx="10515600" cy="1040058"/>
          </a:xfrm>
        </p:spPr>
        <p:txBody>
          <a:bodyPr anchor="ctr">
            <a:normAutofit/>
          </a:bodyPr>
          <a:lstStyle/>
          <a:p>
            <a:r>
              <a:rPr lang="en-US" dirty="0"/>
              <a:t>Physical Designing …</a:t>
            </a:r>
          </a:p>
        </p:txBody>
      </p:sp>
      <p:pic>
        <p:nvPicPr>
          <p:cNvPr id="7" name="Picture 6" descr="A black computer tower&#10;&#10;Description automatically generated with low confidence">
            <a:extLst>
              <a:ext uri="{FF2B5EF4-FFF2-40B4-BE49-F238E27FC236}">
                <a16:creationId xmlns:a16="http://schemas.microsoft.com/office/drawing/2014/main" id="{B5EB406D-59CE-4DD8-8B2F-FFD8F2CBD4E6}"/>
              </a:ext>
            </a:extLst>
          </p:cNvPr>
          <p:cNvPicPr>
            <a:picLocks noChangeAspect="1"/>
          </p:cNvPicPr>
          <p:nvPr/>
        </p:nvPicPr>
        <p:blipFill rotWithShape="1">
          <a:blip r:embed="rId2">
            <a:extLst>
              <a:ext uri="{28A0092B-C50C-407E-A947-70E740481C1C}">
                <a14:useLocalDpi xmlns:a14="http://schemas.microsoft.com/office/drawing/2010/main" val="0"/>
              </a:ext>
            </a:extLst>
          </a:blip>
          <a:srcRect l="21955" r="24443"/>
          <a:stretch/>
        </p:blipFill>
        <p:spPr>
          <a:xfrm>
            <a:off x="9142894" y="419344"/>
            <a:ext cx="1510860" cy="2818688"/>
          </a:xfrm>
          <a:prstGeom prst="rect">
            <a:avLst/>
          </a:prstGeom>
        </p:spPr>
      </p:pic>
      <p:pic>
        <p:nvPicPr>
          <p:cNvPr id="12" name="Picture 11" descr="A picture containing indoor, ceiling&#10;&#10;Description automatically generated">
            <a:extLst>
              <a:ext uri="{FF2B5EF4-FFF2-40B4-BE49-F238E27FC236}">
                <a16:creationId xmlns:a16="http://schemas.microsoft.com/office/drawing/2014/main" id="{A4D2EB03-518C-4614-BF2E-AE470D32C9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2715" y="3400963"/>
            <a:ext cx="3350947" cy="2792456"/>
          </a:xfrm>
          <a:prstGeom prst="rect">
            <a:avLst/>
          </a:prstGeom>
        </p:spPr>
      </p:pic>
      <p:pic>
        <p:nvPicPr>
          <p:cNvPr id="14" name="Picture 13">
            <a:extLst>
              <a:ext uri="{FF2B5EF4-FFF2-40B4-BE49-F238E27FC236}">
                <a16:creationId xmlns:a16="http://schemas.microsoft.com/office/drawing/2014/main" id="{C6D7FDF4-FD69-4FEE-818D-030291CBDCDF}"/>
              </a:ext>
            </a:extLst>
          </p:cNvPr>
          <p:cNvPicPr>
            <a:picLocks noChangeAspect="1"/>
          </p:cNvPicPr>
          <p:nvPr/>
        </p:nvPicPr>
        <p:blipFill rotWithShape="1">
          <a:blip r:embed="rId4">
            <a:extLst>
              <a:ext uri="{28A0092B-C50C-407E-A947-70E740481C1C}">
                <a14:useLocalDpi xmlns:a14="http://schemas.microsoft.com/office/drawing/2010/main" val="0"/>
              </a:ext>
            </a:extLst>
          </a:blip>
          <a:srcRect l="18180" r="25861"/>
          <a:stretch/>
        </p:blipFill>
        <p:spPr>
          <a:xfrm>
            <a:off x="6314388" y="1785450"/>
            <a:ext cx="1140371" cy="2552372"/>
          </a:xfrm>
          <a:prstGeom prst="rect">
            <a:avLst/>
          </a:prstGeom>
        </p:spPr>
      </p:pic>
    </p:spTree>
    <p:extLst>
      <p:ext uri="{BB962C8B-B14F-4D97-AF65-F5344CB8AC3E}">
        <p14:creationId xmlns:p14="http://schemas.microsoft.com/office/powerpoint/2010/main" val="28709184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87E61-DA78-4784-9B8E-90B7BACEB33C}"/>
              </a:ext>
            </a:extLst>
          </p:cNvPr>
          <p:cNvSpPr>
            <a:spLocks noGrp="1"/>
          </p:cNvSpPr>
          <p:nvPr>
            <p:ph type="title"/>
          </p:nvPr>
        </p:nvSpPr>
        <p:spPr/>
        <p:txBody>
          <a:bodyPr/>
          <a:lstStyle/>
          <a:p>
            <a:r>
              <a:rPr lang="en-US" dirty="0"/>
              <a:t>Important on physical designing </a:t>
            </a:r>
          </a:p>
        </p:txBody>
      </p:sp>
      <p:sp>
        <p:nvSpPr>
          <p:cNvPr id="3" name="Content Placeholder 2">
            <a:extLst>
              <a:ext uri="{FF2B5EF4-FFF2-40B4-BE49-F238E27FC236}">
                <a16:creationId xmlns:a16="http://schemas.microsoft.com/office/drawing/2014/main" id="{9044498C-90DC-4AC8-AF4B-0D247DE377D1}"/>
              </a:ext>
            </a:extLst>
          </p:cNvPr>
          <p:cNvSpPr>
            <a:spLocks noGrp="1"/>
          </p:cNvSpPr>
          <p:nvPr>
            <p:ph idx="1"/>
          </p:nvPr>
        </p:nvSpPr>
        <p:spPr>
          <a:xfrm>
            <a:off x="864580" y="1558804"/>
            <a:ext cx="10291100" cy="4648200"/>
          </a:xfrm>
        </p:spPr>
        <p:txBody>
          <a:bodyPr>
            <a:normAutofit/>
          </a:bodyPr>
          <a:lstStyle/>
          <a:p>
            <a:r>
              <a:rPr lang="en-US" sz="2400" dirty="0"/>
              <a:t>The physical implementation cost is only </a:t>
            </a:r>
            <a:r>
              <a:rPr lang="en-US" sz="2400" dirty="0">
                <a:highlight>
                  <a:srgbClr val="FFFF00"/>
                </a:highlight>
              </a:rPr>
              <a:t>20%</a:t>
            </a:r>
            <a:r>
              <a:rPr lang="en-US" sz="2400" dirty="0"/>
              <a:t> of the entire network cost </a:t>
            </a:r>
          </a:p>
          <a:p>
            <a:r>
              <a:rPr lang="en-US" sz="2400" dirty="0"/>
              <a:t>80% will be sed to maintain the network for the expected lifespan.</a:t>
            </a:r>
          </a:p>
          <a:p>
            <a:r>
              <a:rPr lang="en-US" sz="2400" dirty="0"/>
              <a:t>If the physical design is done properly both the implementation and the running cost can be reduced.</a:t>
            </a:r>
          </a:p>
          <a:p>
            <a:r>
              <a:rPr lang="en-US" sz="2400" dirty="0"/>
              <a:t>Do not overengineer a solution it will increase the cost as well as waste lot of recourses.</a:t>
            </a:r>
          </a:p>
          <a:p>
            <a:r>
              <a:rPr lang="en-US" sz="2400" dirty="0"/>
              <a:t>The current life span is around 5 years for active and 15 years on passive and is getting shorter each year with technology advancement. </a:t>
            </a:r>
          </a:p>
        </p:txBody>
      </p:sp>
    </p:spTree>
    <p:extLst>
      <p:ext uri="{BB962C8B-B14F-4D97-AF65-F5344CB8AC3E}">
        <p14:creationId xmlns:p14="http://schemas.microsoft.com/office/powerpoint/2010/main" val="11009502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F51AB-DEDC-9BDC-97F9-2F2CE4008C42}"/>
              </a:ext>
            </a:extLst>
          </p:cNvPr>
          <p:cNvSpPr>
            <a:spLocks noGrp="1"/>
          </p:cNvSpPr>
          <p:nvPr>
            <p:ph type="title"/>
          </p:nvPr>
        </p:nvSpPr>
        <p:spPr/>
        <p:txBody>
          <a:bodyPr/>
          <a:lstStyle/>
          <a:p>
            <a:r>
              <a:rPr lang="en-US"/>
              <a:t>Discussion Time</a:t>
            </a:r>
          </a:p>
        </p:txBody>
      </p:sp>
      <p:sp>
        <p:nvSpPr>
          <p:cNvPr id="3" name="Content Placeholder 2">
            <a:extLst>
              <a:ext uri="{FF2B5EF4-FFF2-40B4-BE49-F238E27FC236}">
                <a16:creationId xmlns:a16="http://schemas.microsoft.com/office/drawing/2014/main" id="{28CA2B6A-8B69-7747-A11C-7F1F21FAFEC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DA841C8-572F-8900-1D50-9E8425DC2034}"/>
              </a:ext>
            </a:extLst>
          </p:cNvPr>
          <p:cNvSpPr>
            <a:spLocks noGrp="1"/>
          </p:cNvSpPr>
          <p:nvPr>
            <p:ph type="sldNum" sz="quarter" idx="12"/>
          </p:nvPr>
        </p:nvSpPr>
        <p:spPr/>
        <p:txBody>
          <a:bodyPr/>
          <a:lstStyle/>
          <a:p>
            <a:fld id="{B74EB0F0-7D7E-412A-B235-20FE2876EE16}" type="slidenum">
              <a:rPr lang="en-US" smtClean="0"/>
              <a:t>55</a:t>
            </a:fld>
            <a:endParaRPr lang="en-US"/>
          </a:p>
        </p:txBody>
      </p:sp>
    </p:spTree>
    <p:extLst>
      <p:ext uri="{BB962C8B-B14F-4D97-AF65-F5344CB8AC3E}">
        <p14:creationId xmlns:p14="http://schemas.microsoft.com/office/powerpoint/2010/main" val="808403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p:txBody>
          <a:bodyPr/>
          <a:lstStyle/>
          <a:p>
            <a:r>
              <a:rPr lang="en-US"/>
              <a:t>Switches</a:t>
            </a:r>
          </a:p>
        </p:txBody>
      </p:sp>
      <p:sp>
        <p:nvSpPr>
          <p:cNvPr id="257027" name="Rectangle 3"/>
          <p:cNvSpPr>
            <a:spLocks noGrp="1" noChangeArrowheads="1"/>
          </p:cNvSpPr>
          <p:nvPr>
            <p:ph idx="1"/>
          </p:nvPr>
        </p:nvSpPr>
        <p:spPr>
          <a:xfrm>
            <a:off x="811820" y="1645920"/>
            <a:ext cx="10790900" cy="4023360"/>
          </a:xfrm>
        </p:spPr>
        <p:txBody>
          <a:bodyPr>
            <a:normAutofit/>
          </a:bodyPr>
          <a:lstStyle/>
          <a:p>
            <a:r>
              <a:rPr lang="en-US" sz="2800" dirty="0"/>
              <a:t>Allow different nodes of a network to communicate directly with each other.</a:t>
            </a:r>
          </a:p>
          <a:p>
            <a:r>
              <a:rPr lang="en-US" sz="2800" dirty="0"/>
              <a:t>Allow several users to send information over a network at the same time without slowing each other down.</a:t>
            </a:r>
          </a:p>
          <a:p>
            <a:pPr>
              <a:buFont typeface="Wingdings" panose="05000000000000000000" pitchFamily="2" charset="2"/>
              <a:buChar char="v"/>
            </a:pPr>
            <a:endParaRPr lang="en-US" sz="2800" dirty="0"/>
          </a:p>
        </p:txBody>
      </p:sp>
      <p:pic>
        <p:nvPicPr>
          <p:cNvPr id="3" name="Picture 2" descr="A picture containing text&#10;&#10;Description automatically generated">
            <a:extLst>
              <a:ext uri="{FF2B5EF4-FFF2-40B4-BE49-F238E27FC236}">
                <a16:creationId xmlns:a16="http://schemas.microsoft.com/office/drawing/2014/main" id="{868E88CB-84A0-4324-8D86-259FDC027151}"/>
              </a:ext>
            </a:extLst>
          </p:cNvPr>
          <p:cNvPicPr>
            <a:picLocks noChangeAspect="1"/>
          </p:cNvPicPr>
          <p:nvPr/>
        </p:nvPicPr>
        <p:blipFill rotWithShape="1">
          <a:blip r:embed="rId2">
            <a:extLst>
              <a:ext uri="{28A0092B-C50C-407E-A947-70E740481C1C}">
                <a14:useLocalDpi xmlns:a14="http://schemas.microsoft.com/office/drawing/2010/main" val="0"/>
              </a:ext>
            </a:extLst>
          </a:blip>
          <a:srcRect l="-667" t="33667" r="667" b="41889"/>
          <a:stretch/>
        </p:blipFill>
        <p:spPr>
          <a:xfrm>
            <a:off x="1005840" y="3586480"/>
            <a:ext cx="4572000" cy="1117600"/>
          </a:xfrm>
          <a:prstGeom prst="rect">
            <a:avLst/>
          </a:prstGeom>
        </p:spPr>
      </p:pic>
      <p:pic>
        <p:nvPicPr>
          <p:cNvPr id="5" name="Picture 4" descr="Logo&#10;&#10;Description automatically generated with low confidence">
            <a:extLst>
              <a:ext uri="{FF2B5EF4-FFF2-40B4-BE49-F238E27FC236}">
                <a16:creationId xmlns:a16="http://schemas.microsoft.com/office/drawing/2014/main" id="{7F650144-3DD3-4934-B222-E3DB7A994262}"/>
              </a:ext>
            </a:extLst>
          </p:cNvPr>
          <p:cNvPicPr>
            <a:picLocks noChangeAspect="1"/>
          </p:cNvPicPr>
          <p:nvPr/>
        </p:nvPicPr>
        <p:blipFill rotWithShape="1">
          <a:blip r:embed="rId3">
            <a:extLst>
              <a:ext uri="{28A0092B-C50C-407E-A947-70E740481C1C}">
                <a14:useLocalDpi xmlns:a14="http://schemas.microsoft.com/office/drawing/2010/main" val="0"/>
              </a:ext>
            </a:extLst>
          </a:blip>
          <a:srcRect l="22838" t="32113" r="29502" b="32787"/>
          <a:stretch/>
        </p:blipFill>
        <p:spPr>
          <a:xfrm>
            <a:off x="10027920" y="233680"/>
            <a:ext cx="2011680" cy="1097280"/>
          </a:xfrm>
          <a:prstGeom prst="rect">
            <a:avLst/>
          </a:prstGeom>
        </p:spPr>
      </p:pic>
    </p:spTree>
    <p:extLst>
      <p:ext uri="{BB962C8B-B14F-4D97-AF65-F5344CB8AC3E}">
        <p14:creationId xmlns:p14="http://schemas.microsoft.com/office/powerpoint/2010/main" val="40913095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B7597-48E1-4A6A-BE9A-05CD006C8136}"/>
              </a:ext>
            </a:extLst>
          </p:cNvPr>
          <p:cNvSpPr>
            <a:spLocks noGrp="1"/>
          </p:cNvSpPr>
          <p:nvPr>
            <p:ph type="title"/>
          </p:nvPr>
        </p:nvSpPr>
        <p:spPr/>
        <p:txBody>
          <a:bodyPr/>
          <a:lstStyle/>
          <a:p>
            <a:r>
              <a:rPr lang="en-US" dirty="0"/>
              <a:t>Hub vs Switch</a:t>
            </a:r>
          </a:p>
        </p:txBody>
      </p:sp>
      <p:sp>
        <p:nvSpPr>
          <p:cNvPr id="4" name="Slide Number Placeholder 3">
            <a:extLst>
              <a:ext uri="{FF2B5EF4-FFF2-40B4-BE49-F238E27FC236}">
                <a16:creationId xmlns:a16="http://schemas.microsoft.com/office/drawing/2014/main" id="{B9818237-7EAB-40BE-85EB-056BDA3A298C}"/>
              </a:ext>
            </a:extLst>
          </p:cNvPr>
          <p:cNvSpPr>
            <a:spLocks noGrp="1"/>
          </p:cNvSpPr>
          <p:nvPr>
            <p:ph type="sldNum" sz="quarter" idx="12"/>
          </p:nvPr>
        </p:nvSpPr>
        <p:spPr/>
        <p:txBody>
          <a:bodyPr/>
          <a:lstStyle/>
          <a:p>
            <a:fld id="{B74EB0F0-7D7E-412A-B235-20FE2876EE16}" type="slidenum">
              <a:rPr lang="en-US" smtClean="0"/>
              <a:t>7</a:t>
            </a:fld>
            <a:endParaRPr lang="en-US"/>
          </a:p>
        </p:txBody>
      </p:sp>
      <p:sp>
        <p:nvSpPr>
          <p:cNvPr id="5" name="Content Placeholder 4">
            <a:extLst>
              <a:ext uri="{FF2B5EF4-FFF2-40B4-BE49-F238E27FC236}">
                <a16:creationId xmlns:a16="http://schemas.microsoft.com/office/drawing/2014/main" id="{0C6871BA-B03F-1B41-32A0-1D21FEA4DC5F}"/>
              </a:ext>
            </a:extLst>
          </p:cNvPr>
          <p:cNvSpPr>
            <a:spLocks noGrp="1"/>
          </p:cNvSpPr>
          <p:nvPr>
            <p:ph idx="1"/>
          </p:nvPr>
        </p:nvSpPr>
        <p:spPr/>
        <p:txBody>
          <a:bodyPr/>
          <a:lstStyle/>
          <a:p>
            <a:r>
              <a:rPr lang="en-US" dirty="0"/>
              <a:t>Please refer the video at </a:t>
            </a:r>
            <a:r>
              <a:rPr lang="en-US" dirty="0">
                <a:hlinkClick r:id="rId2"/>
              </a:rPr>
              <a:t>https://www.youtube.com/watch?v=mPian6YtI1E</a:t>
            </a:r>
            <a:r>
              <a:rPr lang="en-US" dirty="0"/>
              <a:t> </a:t>
            </a:r>
          </a:p>
        </p:txBody>
      </p:sp>
    </p:spTree>
    <p:extLst>
      <p:ext uri="{BB962C8B-B14F-4D97-AF65-F5344CB8AC3E}">
        <p14:creationId xmlns:p14="http://schemas.microsoft.com/office/powerpoint/2010/main" val="3510437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noChangeArrowheads="1"/>
          </p:cNvSpPr>
          <p:nvPr>
            <p:ph type="title"/>
          </p:nvPr>
        </p:nvSpPr>
        <p:spPr/>
        <p:txBody>
          <a:bodyPr/>
          <a:lstStyle/>
          <a:p>
            <a:r>
              <a:rPr lang="en-US"/>
              <a:t>Bridge</a:t>
            </a:r>
          </a:p>
        </p:txBody>
      </p:sp>
      <p:sp>
        <p:nvSpPr>
          <p:cNvPr id="297987" name="Rectangle 3"/>
          <p:cNvSpPr>
            <a:spLocks noGrp="1" noChangeArrowheads="1"/>
          </p:cNvSpPr>
          <p:nvPr>
            <p:ph idx="1"/>
          </p:nvPr>
        </p:nvSpPr>
        <p:spPr>
          <a:xfrm>
            <a:off x="811820" y="1558804"/>
            <a:ext cx="10058400" cy="4023360"/>
          </a:xfrm>
        </p:spPr>
        <p:txBody>
          <a:bodyPr>
            <a:normAutofit/>
          </a:bodyPr>
          <a:lstStyle/>
          <a:p>
            <a:r>
              <a:rPr lang="en-US" sz="2800" dirty="0"/>
              <a:t>A bridge is a product that connects a local area network (LAN) to another local area network that uses the same protocol (for example, Ethernet or token ring).</a:t>
            </a:r>
          </a:p>
          <a:p>
            <a:r>
              <a:rPr lang="en-US" sz="2800" dirty="0"/>
              <a:t>A bridge is a device that verifies every communication on a local area network (LAN), forwarding messages on other connected LANs and passing messages inside the same LAN.</a:t>
            </a:r>
          </a:p>
        </p:txBody>
      </p:sp>
      <p:pic>
        <p:nvPicPr>
          <p:cNvPr id="3" name="Picture 2" descr="A picture containing shape&#10;&#10;Description automatically generated">
            <a:extLst>
              <a:ext uri="{FF2B5EF4-FFF2-40B4-BE49-F238E27FC236}">
                <a16:creationId xmlns:a16="http://schemas.microsoft.com/office/drawing/2014/main" id="{FFA1A37B-580A-4922-AADD-E5B77180815C}"/>
              </a:ext>
            </a:extLst>
          </p:cNvPr>
          <p:cNvPicPr>
            <a:picLocks noChangeAspect="1"/>
          </p:cNvPicPr>
          <p:nvPr/>
        </p:nvPicPr>
        <p:blipFill rotWithShape="1">
          <a:blip r:embed="rId3">
            <a:extLst>
              <a:ext uri="{28A0092B-C50C-407E-A947-70E740481C1C}">
                <a14:useLocalDpi xmlns:a14="http://schemas.microsoft.com/office/drawing/2010/main" val="0"/>
              </a:ext>
            </a:extLst>
          </a:blip>
          <a:srcRect l="30170" t="26004" r="30836" b="36076"/>
          <a:stretch/>
        </p:blipFill>
        <p:spPr>
          <a:xfrm>
            <a:off x="10214899" y="200438"/>
            <a:ext cx="1310641" cy="1075398"/>
          </a:xfrm>
          <a:prstGeom prst="rect">
            <a:avLst/>
          </a:prstGeom>
        </p:spPr>
      </p:pic>
      <p:pic>
        <p:nvPicPr>
          <p:cNvPr id="7" name="Picture 6" descr="Diagram&#10;&#10;Description automatically generated">
            <a:extLst>
              <a:ext uri="{FF2B5EF4-FFF2-40B4-BE49-F238E27FC236}">
                <a16:creationId xmlns:a16="http://schemas.microsoft.com/office/drawing/2014/main" id="{A2A779F2-C6A0-491C-8ACA-663FD32074C6}"/>
              </a:ext>
            </a:extLst>
          </p:cNvPr>
          <p:cNvPicPr>
            <a:picLocks noChangeAspect="1"/>
          </p:cNvPicPr>
          <p:nvPr/>
        </p:nvPicPr>
        <p:blipFill rotWithShape="1">
          <a:blip r:embed="rId4">
            <a:extLst>
              <a:ext uri="{28A0092B-C50C-407E-A947-70E740481C1C}">
                <a14:useLocalDpi xmlns:a14="http://schemas.microsoft.com/office/drawing/2010/main" val="0"/>
              </a:ext>
            </a:extLst>
          </a:blip>
          <a:srcRect b="20078"/>
          <a:stretch/>
        </p:blipFill>
        <p:spPr>
          <a:xfrm>
            <a:off x="6249438" y="4082158"/>
            <a:ext cx="5414300" cy="2434076"/>
          </a:xfrm>
          <a:prstGeom prst="rect">
            <a:avLst/>
          </a:prstGeom>
        </p:spPr>
      </p:pic>
    </p:spTree>
    <p:extLst>
      <p:ext uri="{BB962C8B-B14F-4D97-AF65-F5344CB8AC3E}">
        <p14:creationId xmlns:p14="http://schemas.microsoft.com/office/powerpoint/2010/main" val="2420203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3" name="Rectangle 3"/>
          <p:cNvSpPr>
            <a:spLocks noGrp="1" noChangeArrowheads="1"/>
          </p:cNvSpPr>
          <p:nvPr>
            <p:ph sz="half" idx="1"/>
          </p:nvPr>
        </p:nvSpPr>
        <p:spPr>
          <a:xfrm>
            <a:off x="838200" y="1825625"/>
            <a:ext cx="5181600" cy="4351338"/>
          </a:xfrm>
        </p:spPr>
        <p:txBody>
          <a:bodyPr>
            <a:normAutofit/>
          </a:bodyPr>
          <a:lstStyle/>
          <a:p>
            <a:r>
              <a:rPr lang="en-US" sz="2000"/>
              <a:t>A router is a device or a software in a computer that determines the next network point to which a packet should be forwarded toward its destination.</a:t>
            </a:r>
          </a:p>
          <a:p>
            <a:r>
              <a:rPr lang="en-US" sz="2000"/>
              <a:t>Allow different networks to communicate with each other</a:t>
            </a:r>
          </a:p>
          <a:p>
            <a:r>
              <a:rPr lang="en-US" sz="2000"/>
              <a:t>A router creates and maintain a table of the available routes and their conditions and uses this information along with distance and cost algorithms to determine the best route for  a given packet.</a:t>
            </a:r>
          </a:p>
          <a:p>
            <a:r>
              <a:rPr lang="en-US" sz="2000"/>
              <a:t>A packet will travel through a number of network points with routers before arriving at its destination.</a:t>
            </a:r>
          </a:p>
        </p:txBody>
      </p:sp>
      <p:pic>
        <p:nvPicPr>
          <p:cNvPr id="2" name="Screen Recording 1">
            <a:hlinkClick r:id="" action="ppaction://media"/>
            <a:extLst>
              <a:ext uri="{FF2B5EF4-FFF2-40B4-BE49-F238E27FC236}">
                <a16:creationId xmlns:a16="http://schemas.microsoft.com/office/drawing/2014/main" id="{627980EC-407C-4953-AADD-AF28239AA0D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172202" y="1861566"/>
            <a:ext cx="5181600" cy="3134868"/>
          </a:xfrm>
          <a:prstGeom prst="rect">
            <a:avLst/>
          </a:prstGeom>
          <a:noFill/>
        </p:spPr>
      </p:pic>
      <p:sp>
        <p:nvSpPr>
          <p:cNvPr id="72" name="Slide Number Placeholder 3">
            <a:extLst>
              <a:ext uri="{FF2B5EF4-FFF2-40B4-BE49-F238E27FC236}">
                <a16:creationId xmlns:a16="http://schemas.microsoft.com/office/drawing/2014/main" id="{9FEAA840-FED8-4F69-8FBE-E4D600B71383}"/>
              </a:ext>
            </a:extLst>
          </p:cNvPr>
          <p:cNvSpPr>
            <a:spLocks noGrp="1"/>
          </p:cNvSpPr>
          <p:nvPr>
            <p:ph type="sldNum" sz="quarter" idx="12"/>
          </p:nvPr>
        </p:nvSpPr>
        <p:spPr>
          <a:xfrm>
            <a:off x="8610600" y="6356350"/>
            <a:ext cx="2743200" cy="365125"/>
          </a:xfrm>
        </p:spPr>
        <p:txBody>
          <a:bodyPr/>
          <a:lstStyle/>
          <a:p>
            <a:pPr>
              <a:spcAft>
                <a:spcPts val="600"/>
              </a:spcAft>
            </a:pPr>
            <a:fld id="{B74EB0F0-7D7E-412A-B235-20FE2876EE16}" type="slidenum">
              <a:rPr lang="en-US" smtClean="0"/>
              <a:pPr>
                <a:spcAft>
                  <a:spcPts val="600"/>
                </a:spcAft>
              </a:pPr>
              <a:t>9</a:t>
            </a:fld>
            <a:endParaRPr lang="en-US"/>
          </a:p>
        </p:txBody>
      </p:sp>
      <p:sp>
        <p:nvSpPr>
          <p:cNvPr id="256002" name="Rectangle 2"/>
          <p:cNvSpPr>
            <a:spLocks noGrp="1" noChangeArrowheads="1"/>
          </p:cNvSpPr>
          <p:nvPr>
            <p:ph type="title"/>
          </p:nvPr>
        </p:nvSpPr>
        <p:spPr>
          <a:xfrm>
            <a:off x="811820" y="518746"/>
            <a:ext cx="10515600" cy="1040058"/>
          </a:xfrm>
        </p:spPr>
        <p:txBody>
          <a:bodyPr anchor="ctr">
            <a:normAutofit/>
          </a:bodyPr>
          <a:lstStyle/>
          <a:p>
            <a:r>
              <a:rPr lang="en-US"/>
              <a:t>Routers</a:t>
            </a:r>
          </a:p>
        </p:txBody>
      </p:sp>
      <p:sp>
        <p:nvSpPr>
          <p:cNvPr id="7" name="TextBox 6">
            <a:extLst>
              <a:ext uri="{FF2B5EF4-FFF2-40B4-BE49-F238E27FC236}">
                <a16:creationId xmlns:a16="http://schemas.microsoft.com/office/drawing/2014/main" id="{10E45469-4843-448A-B165-14EEFA9BE35F}"/>
              </a:ext>
            </a:extLst>
          </p:cNvPr>
          <p:cNvSpPr txBox="1"/>
          <p:nvPr/>
        </p:nvSpPr>
        <p:spPr>
          <a:xfrm>
            <a:off x="6624320" y="5307060"/>
            <a:ext cx="6096000" cy="369332"/>
          </a:xfrm>
          <a:prstGeom prst="rect">
            <a:avLst/>
          </a:prstGeom>
          <a:noFill/>
        </p:spPr>
        <p:txBody>
          <a:bodyPr wrap="square">
            <a:spAutoFit/>
          </a:bodyPr>
          <a:lstStyle/>
          <a:p>
            <a:r>
              <a:rPr lang="en-US" dirty="0"/>
              <a:t>https://www.thestudygenius.com/how-router-works/</a:t>
            </a:r>
          </a:p>
        </p:txBody>
      </p:sp>
      <p:pic>
        <p:nvPicPr>
          <p:cNvPr id="5" name="Picture 4" descr="A picture containing text, gambling house, room&#10;&#10;Description automatically generated">
            <a:extLst>
              <a:ext uri="{FF2B5EF4-FFF2-40B4-BE49-F238E27FC236}">
                <a16:creationId xmlns:a16="http://schemas.microsoft.com/office/drawing/2014/main" id="{81566C2F-7B8D-4731-816B-FD66D23153B7}"/>
              </a:ext>
            </a:extLst>
          </p:cNvPr>
          <p:cNvPicPr>
            <a:picLocks noChangeAspect="1"/>
          </p:cNvPicPr>
          <p:nvPr/>
        </p:nvPicPr>
        <p:blipFill rotWithShape="1">
          <a:blip r:embed="rId5">
            <a:extLst>
              <a:ext uri="{28A0092B-C50C-407E-A947-70E740481C1C}">
                <a14:useLocalDpi xmlns:a14="http://schemas.microsoft.com/office/drawing/2010/main" val="0"/>
              </a:ext>
            </a:extLst>
          </a:blip>
          <a:srcRect l="28003" t="29073" r="28169" b="28222"/>
          <a:stretch/>
        </p:blipFill>
        <p:spPr>
          <a:xfrm>
            <a:off x="10657840" y="159300"/>
            <a:ext cx="1107440" cy="1085814"/>
          </a:xfrm>
          <a:prstGeom prst="rect">
            <a:avLst/>
          </a:prstGeom>
        </p:spPr>
      </p:pic>
    </p:spTree>
    <p:extLst>
      <p:ext uri="{BB962C8B-B14F-4D97-AF65-F5344CB8AC3E}">
        <p14:creationId xmlns:p14="http://schemas.microsoft.com/office/powerpoint/2010/main" val="3454884764"/>
      </p:ext>
    </p:extLst>
  </p:cSld>
  <p:clrMapOvr>
    <a:masterClrMapping/>
  </p:clrMapOvr>
  <mc:AlternateContent xmlns:mc="http://schemas.openxmlformats.org/markup-compatibility/2006" xmlns:p14="http://schemas.microsoft.com/office/powerpoint/2010/main">
    <mc:Choice Requires="p14">
      <p:transition spd="slow" p14:dur="2000" advTm="12190"/>
    </mc:Choice>
    <mc:Fallback xmlns="">
      <p:transition spd="slow" advTm="121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1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ctureSlides" id="{ABE79801-4083-46BE-945E-2E01B7E13FE2}" vid="{D325130D-3D76-4BE9-AD0A-8AC275FE50F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3058</TotalTime>
  <Words>3690</Words>
  <Application>Microsoft Office PowerPoint</Application>
  <PresentationFormat>Widescreen</PresentationFormat>
  <Paragraphs>397</Paragraphs>
  <Slides>55</Slides>
  <Notes>3</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Arial</vt:lpstr>
      <vt:lpstr>Arial Black</vt:lpstr>
      <vt:lpstr>Calibri</vt:lpstr>
      <vt:lpstr>Calibri Light</vt:lpstr>
      <vt:lpstr>Liberation Serif</vt:lpstr>
      <vt:lpstr>Wingdings</vt:lpstr>
      <vt:lpstr>1_Office Theme</vt:lpstr>
      <vt:lpstr>PowerPoint Presentation</vt:lpstr>
      <vt:lpstr>Network Hardware - Intermediate Devices</vt:lpstr>
      <vt:lpstr>Active Devices</vt:lpstr>
      <vt:lpstr>Repeaters</vt:lpstr>
      <vt:lpstr>Hubs</vt:lpstr>
      <vt:lpstr>Switches</vt:lpstr>
      <vt:lpstr>Hub vs Switch</vt:lpstr>
      <vt:lpstr>Bridge</vt:lpstr>
      <vt:lpstr>Routers</vt:lpstr>
      <vt:lpstr>Gateways</vt:lpstr>
      <vt:lpstr>Router vs Gateway</vt:lpstr>
      <vt:lpstr>What is the difference between?</vt:lpstr>
      <vt:lpstr>Network Types</vt:lpstr>
      <vt:lpstr>Network Categorization on Covering Area/Purpose</vt:lpstr>
      <vt:lpstr>Personal Area Network - PAN</vt:lpstr>
      <vt:lpstr>Real Implementation of PAN</vt:lpstr>
      <vt:lpstr>Local Area Network – LAN </vt:lpstr>
      <vt:lpstr>Components of a LAN</vt:lpstr>
      <vt:lpstr>Advantages of LAN</vt:lpstr>
      <vt:lpstr>Wide Area Network – WAN </vt:lpstr>
      <vt:lpstr>WAN Terminology</vt:lpstr>
      <vt:lpstr>LAN - Simple Home Network</vt:lpstr>
      <vt:lpstr>Small Office Home Office (SOHO) Network</vt:lpstr>
      <vt:lpstr>SOHO Network Setup</vt:lpstr>
      <vt:lpstr>Complex Networks</vt:lpstr>
      <vt:lpstr>Campus Network</vt:lpstr>
      <vt:lpstr>Enterprise Networks</vt:lpstr>
      <vt:lpstr>Diversity of Enterprise Network</vt:lpstr>
      <vt:lpstr>Physical Designing of the Network</vt:lpstr>
      <vt:lpstr>What to be Consider in Network Designing</vt:lpstr>
      <vt:lpstr>Dealing with the Connectivity</vt:lpstr>
      <vt:lpstr>Structured Cabling </vt:lpstr>
      <vt:lpstr>The current TIA/EIA-568  standard</vt:lpstr>
      <vt:lpstr>TIA/EIA 568 Standards </vt:lpstr>
      <vt:lpstr>Use of 4 Pairs with RJ45 Connector</vt:lpstr>
      <vt:lpstr>UTP for Power and High-Speed Data Rates</vt:lpstr>
      <vt:lpstr>UTP for High-Speed Data (Gigabit Ethernet)</vt:lpstr>
      <vt:lpstr>Feature and Specification Comparison </vt:lpstr>
      <vt:lpstr>Six Elements of Structured Cabling</vt:lpstr>
      <vt:lpstr>Building Entry Facilities</vt:lpstr>
      <vt:lpstr>Equipment Room</vt:lpstr>
      <vt:lpstr>Selection of Equipment Room </vt:lpstr>
      <vt:lpstr>Selection of Equipment Room cont..</vt:lpstr>
      <vt:lpstr>Backbone Cabling</vt:lpstr>
      <vt:lpstr>Horizontal Cabling</vt:lpstr>
      <vt:lpstr>Telecommunication Closet</vt:lpstr>
      <vt:lpstr>Telecommunication Closet – Technical Requirements</vt:lpstr>
      <vt:lpstr>Work Area</vt:lpstr>
      <vt:lpstr>How to do the physical designing </vt:lpstr>
      <vt:lpstr>Material selection</vt:lpstr>
      <vt:lpstr>Ducts Floors and Cable trays</vt:lpstr>
      <vt:lpstr>Power Cabling </vt:lpstr>
      <vt:lpstr>Physical Designing …</vt:lpstr>
      <vt:lpstr>Important on physical designing </vt:lpstr>
      <vt:lpstr>Discussion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Chamara Disanayaka</dc:creator>
  <cp:lastModifiedBy>(s) Weeramuni Silva</cp:lastModifiedBy>
  <cp:revision>90</cp:revision>
  <dcterms:created xsi:type="dcterms:W3CDTF">2021-11-14T07:32:31Z</dcterms:created>
  <dcterms:modified xsi:type="dcterms:W3CDTF">2024-04-27T17:07:20Z</dcterms:modified>
</cp:coreProperties>
</file>